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ira Sans Extra Condensed Medium"/>
      <p:regular r:id="rId34"/>
      <p:bold r:id="rId35"/>
      <p:italic r:id="rId36"/>
      <p:boldItalic r:id="rId37"/>
    </p:embeddedFont>
    <p:embeddedFont>
      <p:font typeface="Roboto Condensed"/>
      <p:regular r:id="rId38"/>
      <p:bold r:id="rId39"/>
      <p:italic r:id="rId40"/>
      <p:boldItalic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gti4d1z2eUccnIpbrttLlwN+se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42" Type="http://schemas.openxmlformats.org/officeDocument/2006/relationships/font" Target="fonts/RobotoCondensedLight-regular.fntdata"/><Relationship Id="rId41" Type="http://schemas.openxmlformats.org/officeDocument/2006/relationships/font" Target="fonts/RobotoCondensed-boldItalic.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RobotoCondensed-bold.fntdata"/><Relationship Id="rId38" Type="http://schemas.openxmlformats.org/officeDocument/2006/relationships/font" Target="fonts/RobotoCondensed-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d3d3e881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d3d3e881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d3d3e881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d3d3e881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d3d3e8814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d3d3e8814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cd561469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cd561469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d3d3e88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d3d3e88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d3d3e881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d3d3e881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d3d3e881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d3d3e881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d3d3e881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d3d3e881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d3d3e881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d3d3e881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3d3e8814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3d3e8814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1ada98b61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1ada98b61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d3d3e881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d3d3e8814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d3d3e8814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d3d3e8814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cb33172f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cb33172f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cb33172f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cb33172f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cb33172f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cb33172f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cb33172f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cb33172f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cb33172f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cb33172f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00bc25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00bc25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1ada98b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1ada98b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1ada98b61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1ada98b61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1ada98b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1ada98b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1ada98b6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1ada98b6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Condensed Light"/>
              <a:buChar char="-"/>
            </a:pPr>
            <a:r>
              <a:rPr lang="en-US" sz="1400">
                <a:solidFill>
                  <a:schemeClr val="dk1"/>
                </a:solidFill>
                <a:latin typeface="Roboto Condensed Light"/>
                <a:ea typeface="Roboto Condensed Light"/>
                <a:cs typeface="Roboto Condensed Light"/>
                <a:sym typeface="Roboto Condensed Light"/>
              </a:rPr>
              <a:t>MultipleLines: có nhiều đường dây hay không ( yes, no, no phone): có là dịch vụ điện thoại có dây, no là dịch vụ điện thoại k dây, no phone là k có sử dụng dịch vụ điện thoại.</a:t>
            </a:r>
            <a:endParaRPr sz="1400">
              <a:solidFill>
                <a:schemeClr val="dk1"/>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1"/>
              </a:buClr>
              <a:buSzPts val="1400"/>
              <a:buFont typeface="Roboto Condensed Light"/>
              <a:buChar char="-"/>
            </a:pPr>
            <a:r>
              <a:rPr lang="en-US" sz="1400">
                <a:solidFill>
                  <a:schemeClr val="dk1"/>
                </a:solidFill>
                <a:latin typeface="Roboto Condensed Light"/>
                <a:ea typeface="Roboto Condensed Light"/>
                <a:cs typeface="Roboto Condensed Light"/>
                <a:sym typeface="Roboto Condensed Light"/>
              </a:rPr>
              <a:t>Partner: Có cộng sự hay không ( yes, no): có người quen giới thiệu dịch vụ công ty</a:t>
            </a:r>
            <a:endParaRPr sz="1400">
              <a:solidFill>
                <a:schemeClr val="dk1"/>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1"/>
              </a:buClr>
              <a:buSzPts val="1400"/>
              <a:buFont typeface="Roboto Condensed Light"/>
              <a:buChar char="-"/>
            </a:pPr>
            <a:r>
              <a:t/>
            </a:r>
            <a:endParaRPr sz="1400">
              <a:solidFill>
                <a:schemeClr val="dk1"/>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1ada98b6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1ada98b6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d3d3e88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d3d3e88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d3d3e88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d3d3e88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d3d3e881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d3d3e881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0"/>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29"/>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29"/>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
        <p:nvSpPr>
          <p:cNvPr id="63" name="Google Shape;6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1"/>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5" name="Google Shape;15;p21"/>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6" name="Google Shape;16;p21"/>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7" name="Google Shape;1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2"/>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20" name="Google Shape;20;p2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1" name="Google Shape;2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3"/>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24" name="Google Shape;24;p23"/>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5" name="Google Shape;2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24"/>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28" name="Google Shape;28;p24"/>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29" name="Google Shape;29;p24"/>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0" name="Google Shape;3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25"/>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33" name="Google Shape;33;p25"/>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25"/>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35" name="Google Shape;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8" name="Google Shape;38;p26"/>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9" name="Google Shape;39;p26"/>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0" name="Google Shape;40;p26"/>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1" name="Google Shape;41;p26"/>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2" name="Google Shape;42;p26"/>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3" name="Google Shape;43;p26"/>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4" name="Google Shape;44;p26"/>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5" name="Google Shape;45;p26"/>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 name="Google Shape;46;p26"/>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7" name="Google Shape;47;p26"/>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8" name="Google Shape;48;p26"/>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 name="Google Shape;49;p26"/>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0" name="Google Shape;5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27"/>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53" name="Google Shape;53;p27"/>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 name="Google Shape;54;p27"/>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US"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US" sz="1000" u="none" cap="none" strike="noStrike">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b="0" i="0" lang="en-US" sz="1000" u="none" cap="none" strike="noStrike">
                <a:solidFill>
                  <a:srgbClr val="434343"/>
                </a:solidFill>
                <a:latin typeface="Roboto Condensed Light"/>
                <a:ea typeface="Roboto Condensed Light"/>
                <a:cs typeface="Roboto Condensed Light"/>
                <a:sym typeface="Roboto Condensed Light"/>
              </a:rPr>
              <a:t>, including icons by </a:t>
            </a:r>
            <a:r>
              <a:rPr b="1" i="0" lang="en-US" sz="1000" u="none" cap="none" strike="noStrike">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b="0" i="0" lang="en-US"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US" sz="1000" u="none" cap="none" strike="noStrike">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b="0" i="0" lang="en-US"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US"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
        <p:nvSpPr>
          <p:cNvPr id="55" name="Google Shape;5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28"/>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8" name="Google Shape;58;p28"/>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9" name="Google Shape;5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Exo 2"/>
              <a:buNone/>
              <a:defRPr b="1" i="0" sz="2800" u="none" cap="none" strike="noStrike">
                <a:solidFill>
                  <a:srgbClr val="434343"/>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9pPr>
          </a:lstStyle>
          <a:p/>
        </p:txBody>
      </p:sp>
      <p:sp>
        <p:nvSpPr>
          <p:cNvPr id="8" name="Google Shape;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4343"/>
                </a:solidFill>
                <a:latin typeface="Roboto Condensed Light"/>
                <a:ea typeface="Roboto Condensed Light"/>
                <a:cs typeface="Roboto Condensed Light"/>
                <a:sym typeface="Roboto Condensed Light"/>
              </a:defRPr>
            </a:lvl1pPr>
            <a:lvl2pPr lvl="1" algn="r">
              <a:buNone/>
              <a:defRPr sz="1300">
                <a:solidFill>
                  <a:srgbClr val="434343"/>
                </a:solidFill>
                <a:latin typeface="Roboto Condensed Light"/>
                <a:ea typeface="Roboto Condensed Light"/>
                <a:cs typeface="Roboto Condensed Light"/>
                <a:sym typeface="Roboto Condensed Light"/>
              </a:defRPr>
            </a:lvl2pPr>
            <a:lvl3pPr lvl="2" algn="r">
              <a:buNone/>
              <a:defRPr sz="1300">
                <a:solidFill>
                  <a:srgbClr val="434343"/>
                </a:solidFill>
                <a:latin typeface="Roboto Condensed Light"/>
                <a:ea typeface="Roboto Condensed Light"/>
                <a:cs typeface="Roboto Condensed Light"/>
                <a:sym typeface="Roboto Condensed Light"/>
              </a:defRPr>
            </a:lvl3pPr>
            <a:lvl4pPr lvl="3" algn="r">
              <a:buNone/>
              <a:defRPr sz="1300">
                <a:solidFill>
                  <a:srgbClr val="434343"/>
                </a:solidFill>
                <a:latin typeface="Roboto Condensed Light"/>
                <a:ea typeface="Roboto Condensed Light"/>
                <a:cs typeface="Roboto Condensed Light"/>
                <a:sym typeface="Roboto Condensed Light"/>
              </a:defRPr>
            </a:lvl4pPr>
            <a:lvl5pPr lvl="4" algn="r">
              <a:buNone/>
              <a:defRPr sz="1300">
                <a:solidFill>
                  <a:srgbClr val="434343"/>
                </a:solidFill>
                <a:latin typeface="Roboto Condensed Light"/>
                <a:ea typeface="Roboto Condensed Light"/>
                <a:cs typeface="Roboto Condensed Light"/>
                <a:sym typeface="Roboto Condensed Light"/>
              </a:defRPr>
            </a:lvl5pPr>
            <a:lvl6pPr lvl="5" algn="r">
              <a:buNone/>
              <a:defRPr sz="1300">
                <a:solidFill>
                  <a:srgbClr val="434343"/>
                </a:solidFill>
                <a:latin typeface="Roboto Condensed Light"/>
                <a:ea typeface="Roboto Condensed Light"/>
                <a:cs typeface="Roboto Condensed Light"/>
                <a:sym typeface="Roboto Condensed Light"/>
              </a:defRPr>
            </a:lvl6pPr>
            <a:lvl7pPr lvl="6" algn="r">
              <a:buNone/>
              <a:defRPr sz="1300">
                <a:solidFill>
                  <a:srgbClr val="434343"/>
                </a:solidFill>
                <a:latin typeface="Roboto Condensed Light"/>
                <a:ea typeface="Roboto Condensed Light"/>
                <a:cs typeface="Roboto Condensed Light"/>
                <a:sym typeface="Roboto Condensed Light"/>
              </a:defRPr>
            </a:lvl7pPr>
            <a:lvl8pPr lvl="7" algn="r">
              <a:buNone/>
              <a:defRPr sz="1300">
                <a:solidFill>
                  <a:srgbClr val="434343"/>
                </a:solidFill>
                <a:latin typeface="Roboto Condensed Light"/>
                <a:ea typeface="Roboto Condensed Light"/>
                <a:cs typeface="Roboto Condensed Light"/>
                <a:sym typeface="Roboto Condensed Light"/>
              </a:defRPr>
            </a:lvl8pPr>
            <a:lvl9pPr lvl="8" algn="r">
              <a:buNone/>
              <a:defRPr sz="1300">
                <a:solidFill>
                  <a:srgbClr val="434343"/>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www.kaggle.com/datasets/blastchar/telco-customer-churn"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nvSpPr>
        <p:spPr>
          <a:xfrm>
            <a:off x="424700" y="81700"/>
            <a:ext cx="8014500" cy="19584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85000"/>
              </a:lnSpc>
              <a:spcBef>
                <a:spcPts val="0"/>
              </a:spcBef>
              <a:spcAft>
                <a:spcPts val="0"/>
              </a:spcAft>
              <a:buClr>
                <a:srgbClr val="000000"/>
              </a:buClr>
              <a:buSzPct val="100000"/>
              <a:buFont typeface="Arial"/>
              <a:buNone/>
            </a:pPr>
            <a:r>
              <a:rPr b="1" i="1" lang="en-US" sz="2000" u="none" cap="none" strike="noStrike">
                <a:solidFill>
                  <a:srgbClr val="434343"/>
                </a:solidFill>
                <a:latin typeface="Exo 2"/>
                <a:ea typeface="Exo 2"/>
                <a:cs typeface="Exo 2"/>
                <a:sym typeface="Exo 2"/>
              </a:rPr>
              <a:t>                                   </a:t>
            </a:r>
            <a:br>
              <a:rPr b="1" i="1" lang="en-US" sz="2000" u="none" cap="none" strike="noStrike">
                <a:solidFill>
                  <a:srgbClr val="434343"/>
                </a:solidFill>
                <a:latin typeface="Exo 2"/>
                <a:ea typeface="Exo 2"/>
                <a:cs typeface="Exo 2"/>
                <a:sym typeface="Exo 2"/>
              </a:rPr>
            </a:br>
            <a:br>
              <a:rPr b="1" i="1" lang="en-US" sz="2000" u="none" cap="none" strike="noStrike">
                <a:solidFill>
                  <a:srgbClr val="434343"/>
                </a:solidFill>
                <a:latin typeface="Exo 2"/>
                <a:ea typeface="Exo 2"/>
                <a:cs typeface="Exo 2"/>
                <a:sym typeface="Exo 2"/>
              </a:rPr>
            </a:br>
            <a:r>
              <a:rPr b="1" i="0" lang="en-US" sz="2000" u="none" cap="none" strike="noStrike">
                <a:solidFill>
                  <a:srgbClr val="434343"/>
                </a:solidFill>
                <a:latin typeface="Exo 2"/>
                <a:ea typeface="Exo 2"/>
                <a:cs typeface="Exo 2"/>
                <a:sym typeface="Exo 2"/>
              </a:rPr>
              <a:t>BỘ GIÁO DỤC VÀ ĐÀO TẠO</a:t>
            </a:r>
            <a:br>
              <a:rPr b="1" i="0" lang="en-US" sz="2000" u="none" cap="none" strike="noStrike">
                <a:solidFill>
                  <a:srgbClr val="434343"/>
                </a:solidFill>
                <a:latin typeface="Exo 2"/>
                <a:ea typeface="Exo 2"/>
                <a:cs typeface="Exo 2"/>
                <a:sym typeface="Exo 2"/>
              </a:rPr>
            </a:br>
            <a:br>
              <a:rPr b="1" i="0" lang="en-US" sz="2000" u="none" cap="none" strike="noStrike">
                <a:solidFill>
                  <a:srgbClr val="434343"/>
                </a:solidFill>
                <a:latin typeface="Exo 2"/>
                <a:ea typeface="Exo 2"/>
                <a:cs typeface="Exo 2"/>
                <a:sym typeface="Exo 2"/>
              </a:rPr>
            </a:br>
            <a:r>
              <a:rPr b="1" i="0" lang="en-US" sz="2000" u="none" cap="none" strike="noStrike">
                <a:solidFill>
                  <a:srgbClr val="434343"/>
                </a:solidFill>
                <a:latin typeface="Exo 2"/>
                <a:ea typeface="Exo 2"/>
                <a:cs typeface="Exo 2"/>
                <a:sym typeface="Exo 2"/>
              </a:rPr>
              <a:t>TRƯỜNG ĐẠI HỌC SƯ PHẠM KỸ THUẬT TP. HỒ CHÍ MINH</a:t>
            </a:r>
            <a:br>
              <a:rPr b="1" i="0" lang="en-US" sz="2000" u="none" cap="none" strike="noStrike">
                <a:solidFill>
                  <a:srgbClr val="434343"/>
                </a:solidFill>
                <a:latin typeface="Exo 2"/>
                <a:ea typeface="Exo 2"/>
                <a:cs typeface="Exo 2"/>
                <a:sym typeface="Exo 2"/>
              </a:rPr>
            </a:br>
            <a:br>
              <a:rPr b="1" i="0" lang="en-US" sz="2000" u="none" cap="none" strike="noStrike">
                <a:solidFill>
                  <a:srgbClr val="434343"/>
                </a:solidFill>
                <a:latin typeface="Exo 2"/>
                <a:ea typeface="Exo 2"/>
                <a:cs typeface="Exo 2"/>
                <a:sym typeface="Exo 2"/>
              </a:rPr>
            </a:br>
            <a:r>
              <a:rPr b="1" i="0" lang="en-US" sz="2000" u="none" cap="none" strike="noStrike">
                <a:solidFill>
                  <a:srgbClr val="434343"/>
                </a:solidFill>
                <a:latin typeface="Exo 2"/>
                <a:ea typeface="Exo 2"/>
                <a:cs typeface="Exo 2"/>
                <a:sym typeface="Exo 2"/>
              </a:rPr>
              <a:t>         KHOA CÔNG NGHỆ THÔNG TIN</a:t>
            </a:r>
            <a:br>
              <a:rPr b="1" i="0" lang="en-US" sz="2000" u="none" cap="none" strike="noStrike">
                <a:solidFill>
                  <a:srgbClr val="434343"/>
                </a:solidFill>
                <a:latin typeface="Exo 2"/>
                <a:ea typeface="Exo 2"/>
                <a:cs typeface="Exo 2"/>
                <a:sym typeface="Exo 2"/>
              </a:rPr>
            </a:br>
            <a:r>
              <a:rPr b="1" i="0" lang="en-US" sz="7700" u="none" cap="none" strike="noStrike">
                <a:solidFill>
                  <a:srgbClr val="434343"/>
                </a:solidFill>
                <a:latin typeface="Exo 2"/>
                <a:ea typeface="Exo 2"/>
                <a:cs typeface="Exo 2"/>
                <a:sym typeface="Exo 2"/>
              </a:rPr>
              <a:t> </a:t>
            </a:r>
            <a:endParaRPr b="1" i="1" sz="7700" u="none" cap="none" strike="noStrike">
              <a:solidFill>
                <a:srgbClr val="434343"/>
              </a:solidFill>
              <a:latin typeface="Exo 2"/>
              <a:ea typeface="Exo 2"/>
              <a:cs typeface="Exo 2"/>
              <a:sym typeface="Exo 2"/>
            </a:endParaRPr>
          </a:p>
        </p:txBody>
      </p:sp>
      <p:pic>
        <p:nvPicPr>
          <p:cNvPr id="71" name="Google Shape;71;p1"/>
          <p:cNvPicPr preferRelativeResize="0"/>
          <p:nvPr/>
        </p:nvPicPr>
        <p:blipFill rotWithShape="1">
          <a:blip r:embed="rId3">
            <a:alphaModFix/>
          </a:blip>
          <a:srcRect b="0" l="0" r="0" t="0"/>
          <a:stretch/>
        </p:blipFill>
        <p:spPr>
          <a:xfrm>
            <a:off x="105225" y="81700"/>
            <a:ext cx="1296825" cy="1664251"/>
          </a:xfrm>
          <a:prstGeom prst="rect">
            <a:avLst/>
          </a:prstGeom>
          <a:noFill/>
          <a:ln>
            <a:noFill/>
          </a:ln>
        </p:spPr>
      </p:pic>
      <p:pic>
        <p:nvPicPr>
          <p:cNvPr id="72" name="Google Shape;72;p1"/>
          <p:cNvPicPr preferRelativeResize="0"/>
          <p:nvPr/>
        </p:nvPicPr>
        <p:blipFill rotWithShape="1">
          <a:blip r:embed="rId4">
            <a:alphaModFix/>
          </a:blip>
          <a:srcRect b="0" l="0" r="0" t="0"/>
          <a:stretch/>
        </p:blipFill>
        <p:spPr>
          <a:xfrm>
            <a:off x="7587000" y="81700"/>
            <a:ext cx="1557002" cy="1274952"/>
          </a:xfrm>
          <a:prstGeom prst="rect">
            <a:avLst/>
          </a:prstGeom>
          <a:noFill/>
          <a:ln>
            <a:noFill/>
          </a:ln>
        </p:spPr>
      </p:pic>
      <p:sp>
        <p:nvSpPr>
          <p:cNvPr id="73" name="Google Shape;73;p1"/>
          <p:cNvSpPr txBox="1"/>
          <p:nvPr/>
        </p:nvSpPr>
        <p:spPr>
          <a:xfrm>
            <a:off x="2216476" y="1437675"/>
            <a:ext cx="7023000" cy="3382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rgbClr val="434343"/>
                </a:solidFill>
                <a:latin typeface="Exo 2"/>
                <a:ea typeface="Exo 2"/>
                <a:cs typeface="Exo 2"/>
                <a:sym typeface="Exo 2"/>
              </a:rPr>
              <a:t>	BÁO CÁO </a:t>
            </a:r>
            <a:r>
              <a:rPr b="1" lang="en-US" sz="2000">
                <a:solidFill>
                  <a:srgbClr val="434343"/>
                </a:solidFill>
                <a:latin typeface="Exo 2"/>
                <a:ea typeface="Exo 2"/>
                <a:cs typeface="Exo 2"/>
                <a:sym typeface="Exo 2"/>
              </a:rPr>
              <a:t>CUỐI KỲ</a:t>
            </a:r>
            <a:endParaRPr b="1" i="0" sz="2000" u="none" cap="none" strike="noStrike">
              <a:solidFill>
                <a:srgbClr val="434343"/>
              </a:solidFill>
              <a:latin typeface="Exo 2"/>
              <a:ea typeface="Exo 2"/>
              <a:cs typeface="Exo 2"/>
              <a:sym typeface="Exo 2"/>
            </a:endParaRPr>
          </a:p>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rgbClr val="434343"/>
                </a:solidFill>
                <a:latin typeface="Exo 2"/>
                <a:ea typeface="Exo 2"/>
                <a:cs typeface="Exo 2"/>
                <a:sym typeface="Exo 2"/>
              </a:rPr>
              <a:t>MÔN HỌC : </a:t>
            </a:r>
            <a:r>
              <a:rPr b="1" lang="en-US" sz="1800">
                <a:solidFill>
                  <a:srgbClr val="434343"/>
                </a:solidFill>
                <a:latin typeface="Exo 2"/>
                <a:ea typeface="Exo 2"/>
                <a:cs typeface="Exo 2"/>
                <a:sym typeface="Exo 2"/>
              </a:rPr>
              <a:t>KHAI PHÁ DỮ LIỆU</a:t>
            </a:r>
            <a:endParaRPr b="1" i="0" sz="1800" u="none" cap="none" strike="noStrike">
              <a:solidFill>
                <a:srgbClr val="434343"/>
              </a:solidFill>
              <a:latin typeface="Exo 2"/>
              <a:ea typeface="Exo 2"/>
              <a:cs typeface="Exo 2"/>
              <a:sym typeface="Exo 2"/>
            </a:endParaRPr>
          </a:p>
          <a:p>
            <a:pPr indent="0" lvl="0" marL="0" marR="0" rtl="0" algn="l">
              <a:lnSpc>
                <a:spcPct val="115000"/>
              </a:lnSpc>
              <a:spcBef>
                <a:spcPts val="1200"/>
              </a:spcBef>
              <a:spcAft>
                <a:spcPts val="0"/>
              </a:spcAft>
              <a:buClr>
                <a:schemeClr val="dk1"/>
              </a:buClr>
              <a:buSzPts val="1100"/>
              <a:buFont typeface="Arial"/>
              <a:buNone/>
            </a:pPr>
            <a:r>
              <a:rPr b="1" i="0" lang="en-US" sz="1800" u="sng" cap="none" strike="noStrike">
                <a:solidFill>
                  <a:srgbClr val="434343"/>
                </a:solidFill>
                <a:latin typeface="Exo 2"/>
                <a:ea typeface="Exo 2"/>
                <a:cs typeface="Exo 2"/>
                <a:sym typeface="Exo 2"/>
              </a:rPr>
              <a:t>ĐỀ TÀI:</a:t>
            </a:r>
            <a:r>
              <a:rPr b="1" lang="en-US" sz="1800" u="sng">
                <a:solidFill>
                  <a:srgbClr val="434343"/>
                </a:solidFill>
                <a:latin typeface="Exo 2"/>
                <a:ea typeface="Exo 2"/>
                <a:cs typeface="Exo 2"/>
                <a:sym typeface="Exo 2"/>
              </a:rPr>
              <a:t> </a:t>
            </a:r>
            <a:r>
              <a:rPr b="1" lang="en-US" sz="1800">
                <a:solidFill>
                  <a:srgbClr val="434343"/>
                </a:solidFill>
                <a:latin typeface="Exo 2"/>
                <a:ea typeface="Exo 2"/>
                <a:cs typeface="Exo 2"/>
                <a:sym typeface="Exo 2"/>
              </a:rPr>
              <a:t>DỰ ĐOÁN PHÂN LOẠI KHÁCH HÀNG</a:t>
            </a:r>
            <a:endParaRPr b="1" i="0" sz="1800" u="none" cap="none" strike="noStrike">
              <a:solidFill>
                <a:srgbClr val="434343"/>
              </a:solidFill>
              <a:latin typeface="Exo 2"/>
              <a:ea typeface="Exo 2"/>
              <a:cs typeface="Exo 2"/>
              <a:sym typeface="Exo 2"/>
            </a:endParaRPr>
          </a:p>
          <a:p>
            <a:pPr indent="0" lvl="0" marL="1371600" marR="0" rtl="0" algn="ctr">
              <a:lnSpc>
                <a:spcPct val="115000"/>
              </a:lnSpc>
              <a:spcBef>
                <a:spcPts val="1200"/>
              </a:spcBef>
              <a:spcAft>
                <a:spcPts val="0"/>
              </a:spcAft>
              <a:buClr>
                <a:schemeClr val="dk1"/>
              </a:buClr>
              <a:buSzPts val="1100"/>
              <a:buFont typeface="Arial"/>
              <a:buNone/>
            </a:pPr>
            <a:r>
              <a:rPr b="1" i="0" lang="en-US" sz="1800" u="none" cap="none" strike="noStrike">
                <a:solidFill>
                  <a:srgbClr val="434343"/>
                </a:solidFill>
                <a:latin typeface="Exo 2"/>
                <a:ea typeface="Exo 2"/>
                <a:cs typeface="Exo 2"/>
                <a:sym typeface="Exo 2"/>
              </a:rPr>
              <a:t>GVHD: </a:t>
            </a:r>
            <a:r>
              <a:rPr b="1" lang="en-US" sz="1800">
                <a:solidFill>
                  <a:srgbClr val="434343"/>
                </a:solidFill>
                <a:latin typeface="Exo 2"/>
                <a:ea typeface="Exo 2"/>
                <a:cs typeface="Exo 2"/>
                <a:sym typeface="Exo 2"/>
              </a:rPr>
              <a:t>Th.s Quách Đình Hoàng</a:t>
            </a:r>
            <a:endParaRPr b="1" i="0" sz="1800" u="none" cap="none" strike="noStrike">
              <a:solidFill>
                <a:srgbClr val="434343"/>
              </a:solidFill>
              <a:latin typeface="Exo 2"/>
              <a:ea typeface="Exo 2"/>
              <a:cs typeface="Exo 2"/>
              <a:sym typeface="Exo 2"/>
            </a:endParaRPr>
          </a:p>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rgbClr val="434343"/>
                </a:solidFill>
                <a:latin typeface="Exo 2"/>
                <a:ea typeface="Exo 2"/>
                <a:cs typeface="Exo 2"/>
                <a:sym typeface="Exo 2"/>
              </a:rPr>
              <a:t>Sinh viên thực hiện – Nhóm </a:t>
            </a:r>
            <a:r>
              <a:rPr b="1" lang="en-US" sz="1800">
                <a:solidFill>
                  <a:srgbClr val="434343"/>
                </a:solidFill>
                <a:latin typeface="Exo 2"/>
                <a:ea typeface="Exo 2"/>
                <a:cs typeface="Exo 2"/>
                <a:sym typeface="Exo 2"/>
              </a:rPr>
              <a:t>2</a:t>
            </a:r>
            <a:r>
              <a:rPr b="1" i="0" lang="en-US" sz="1800" u="none" cap="none" strike="noStrike">
                <a:solidFill>
                  <a:srgbClr val="434343"/>
                </a:solidFill>
                <a:latin typeface="Exo 2"/>
                <a:ea typeface="Exo 2"/>
                <a:cs typeface="Exo 2"/>
                <a:sym typeface="Exo 2"/>
              </a:rPr>
              <a:t>:  Trần Văn Duy        	19133016</a:t>
            </a:r>
            <a:endParaRPr b="1" i="0" sz="1800" u="none" cap="none" strike="noStrike">
              <a:solidFill>
                <a:srgbClr val="434343"/>
              </a:solidFill>
              <a:latin typeface="Exo 2"/>
              <a:ea typeface="Exo 2"/>
              <a:cs typeface="Exo 2"/>
              <a:sym typeface="Exo 2"/>
            </a:endParaRPr>
          </a:p>
          <a:p>
            <a:pPr indent="228600" lvl="0" marL="2971800" marR="0" rtl="0" algn="l">
              <a:lnSpc>
                <a:spcPct val="115000"/>
              </a:lnSpc>
              <a:spcBef>
                <a:spcPts val="1200"/>
              </a:spcBef>
              <a:spcAft>
                <a:spcPts val="0"/>
              </a:spcAft>
              <a:buClr>
                <a:schemeClr val="dk1"/>
              </a:buClr>
              <a:buSzPts val="1100"/>
              <a:buFont typeface="Arial"/>
              <a:buNone/>
            </a:pPr>
            <a:r>
              <a:rPr b="1" i="0" lang="en-US" sz="1800" u="none" cap="none" strike="noStrike">
                <a:solidFill>
                  <a:srgbClr val="434343"/>
                </a:solidFill>
                <a:latin typeface="Exo 2"/>
                <a:ea typeface="Exo 2"/>
                <a:cs typeface="Exo 2"/>
                <a:sym typeface="Exo 2"/>
              </a:rPr>
              <a:t>  Trần Công Trường	19133062</a:t>
            </a:r>
            <a:endParaRPr b="1" i="0" sz="1800" u="none" cap="none" strike="noStrike">
              <a:solidFill>
                <a:srgbClr val="434343"/>
              </a:solidFill>
              <a:latin typeface="Exo 2"/>
              <a:ea typeface="Exo 2"/>
              <a:cs typeface="Exo 2"/>
              <a:sym typeface="Exo 2"/>
            </a:endParaRPr>
          </a:p>
          <a:p>
            <a:pPr indent="228600" lvl="0" marL="2971800" marR="0" rtl="0" algn="l">
              <a:lnSpc>
                <a:spcPct val="115000"/>
              </a:lnSpc>
              <a:spcBef>
                <a:spcPts val="1200"/>
              </a:spcBef>
              <a:spcAft>
                <a:spcPts val="0"/>
              </a:spcAft>
              <a:buClr>
                <a:schemeClr val="dk1"/>
              </a:buClr>
              <a:buSzPts val="1100"/>
              <a:buFont typeface="Arial"/>
              <a:buNone/>
            </a:pPr>
            <a:r>
              <a:rPr b="1" i="0" lang="en-US" sz="1800" u="none" cap="none" strike="noStrike">
                <a:solidFill>
                  <a:srgbClr val="434343"/>
                </a:solidFill>
                <a:latin typeface="Exo 2"/>
                <a:ea typeface="Exo 2"/>
                <a:cs typeface="Exo 2"/>
                <a:sym typeface="Exo 2"/>
              </a:rPr>
              <a:t>  Cao Anh Văn         	19133067</a:t>
            </a:r>
            <a:endParaRPr b="1" i="0" sz="1800" u="none" cap="none" strike="noStrike">
              <a:solidFill>
                <a:srgbClr val="434343"/>
              </a:solidFill>
              <a:latin typeface="Exo 2"/>
              <a:ea typeface="Exo 2"/>
              <a:cs typeface="Exo 2"/>
              <a:sym typeface="Exo 2"/>
            </a:endParaRPr>
          </a:p>
          <a:p>
            <a:pPr indent="228600" lvl="0" marL="2971800" marR="0" rtl="0" algn="l">
              <a:lnSpc>
                <a:spcPct val="115000"/>
              </a:lnSpc>
              <a:spcBef>
                <a:spcPts val="1200"/>
              </a:spcBef>
              <a:spcAft>
                <a:spcPts val="0"/>
              </a:spcAft>
              <a:buClr>
                <a:schemeClr val="dk1"/>
              </a:buClr>
              <a:buSzPts val="1100"/>
              <a:buFont typeface="Arial"/>
              <a:buNone/>
            </a:pPr>
            <a:r>
              <a:rPr b="1" lang="en-US" sz="1800">
                <a:solidFill>
                  <a:srgbClr val="434343"/>
                </a:solidFill>
                <a:latin typeface="Exo 2"/>
                <a:ea typeface="Exo 2"/>
                <a:cs typeface="Exo 2"/>
                <a:sym typeface="Exo 2"/>
              </a:rPr>
              <a:t>Nguyễn Duy Phước	19133003</a:t>
            </a:r>
            <a:endParaRPr b="1" sz="1800">
              <a:solidFill>
                <a:srgbClr val="434343"/>
              </a:solidFill>
              <a:latin typeface="Exo 2"/>
              <a:ea typeface="Exo 2"/>
              <a:cs typeface="Exo 2"/>
              <a:sym typeface="Exo 2"/>
            </a:endParaRPr>
          </a:p>
          <a:p>
            <a:pPr indent="228600" lvl="0" marL="2971800" marR="0" rtl="0" algn="l">
              <a:lnSpc>
                <a:spcPct val="115000"/>
              </a:lnSpc>
              <a:spcBef>
                <a:spcPts val="1200"/>
              </a:spcBef>
              <a:spcAft>
                <a:spcPts val="0"/>
              </a:spcAft>
              <a:buClr>
                <a:schemeClr val="dk1"/>
              </a:buClr>
              <a:buSzPts val="1100"/>
              <a:buFont typeface="Arial"/>
              <a:buNone/>
            </a:pPr>
            <a:r>
              <a:t/>
            </a:r>
            <a:endParaRPr b="1" sz="1800">
              <a:solidFill>
                <a:srgbClr val="434343"/>
              </a:solidFill>
              <a:latin typeface="Exo 2"/>
              <a:ea typeface="Exo 2"/>
              <a:cs typeface="Exo 2"/>
              <a:sym typeface="Exo 2"/>
            </a:endParaRPr>
          </a:p>
          <a:p>
            <a:pPr indent="0" lvl="0" marL="0" marR="0" rtl="0" algn="ctr">
              <a:lnSpc>
                <a:spcPct val="85000"/>
              </a:lnSpc>
              <a:spcBef>
                <a:spcPts val="1200"/>
              </a:spcBef>
              <a:spcAft>
                <a:spcPts val="0"/>
              </a:spcAft>
              <a:buClr>
                <a:srgbClr val="000000"/>
              </a:buClr>
              <a:buSzPts val="1400"/>
              <a:buFont typeface="Arial"/>
              <a:buNone/>
            </a:pPr>
            <a:r>
              <a:t/>
            </a:r>
            <a:endParaRPr b="1" i="1" sz="1400" u="none" cap="none" strike="noStrike">
              <a:solidFill>
                <a:srgbClr val="434343"/>
              </a:solidFill>
              <a:latin typeface="Exo 2"/>
              <a:ea typeface="Exo 2"/>
              <a:cs typeface="Exo 2"/>
              <a:sym typeface="Exo 2"/>
            </a:endParaRPr>
          </a:p>
        </p:txBody>
      </p:sp>
      <p:sp>
        <p:nvSpPr>
          <p:cNvPr id="74" name="Google Shape;74;p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b="1">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d3d3e8814_3_55"/>
          <p:cNvSpPr txBox="1"/>
          <p:nvPr>
            <p:ph type="ctrTitle"/>
          </p:nvPr>
        </p:nvSpPr>
        <p:spPr>
          <a:xfrm>
            <a:off x="1964851" y="568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63" name="Google Shape;163;g12d3d3e8814_3_55"/>
          <p:cNvSpPr txBox="1"/>
          <p:nvPr/>
        </p:nvSpPr>
        <p:spPr>
          <a:xfrm>
            <a:off x="397875" y="602875"/>
            <a:ext cx="37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Condensed Light"/>
                <a:ea typeface="Roboto Condensed Light"/>
                <a:cs typeface="Roboto Condensed Light"/>
                <a:sym typeface="Roboto Condensed Light"/>
              </a:rPr>
              <a:t>Train mô hình bằng phương pháp cross validation</a:t>
            </a:r>
            <a:endParaRPr>
              <a:latin typeface="Roboto Condensed Light"/>
              <a:ea typeface="Roboto Condensed Light"/>
              <a:cs typeface="Roboto Condensed Light"/>
              <a:sym typeface="Roboto Condensed Light"/>
            </a:endParaRPr>
          </a:p>
        </p:txBody>
      </p:sp>
      <p:sp>
        <p:nvSpPr>
          <p:cNvPr id="164" name="Google Shape;164;g12d3d3e8814_3_55"/>
          <p:cNvSpPr txBox="1"/>
          <p:nvPr/>
        </p:nvSpPr>
        <p:spPr>
          <a:xfrm>
            <a:off x="745000" y="1003075"/>
            <a:ext cx="337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Kết quả trên tập train</a:t>
            </a:r>
            <a:endParaRPr>
              <a:latin typeface="Roboto Condensed Light"/>
              <a:ea typeface="Roboto Condensed Light"/>
              <a:cs typeface="Roboto Condensed Light"/>
              <a:sym typeface="Roboto Condensed Light"/>
            </a:endParaRPr>
          </a:p>
        </p:txBody>
      </p:sp>
      <p:pic>
        <p:nvPicPr>
          <p:cNvPr id="165" name="Google Shape;165;g12d3d3e8814_3_55"/>
          <p:cNvPicPr preferRelativeResize="0"/>
          <p:nvPr/>
        </p:nvPicPr>
        <p:blipFill>
          <a:blip r:embed="rId3">
            <a:alphaModFix/>
          </a:blip>
          <a:stretch>
            <a:fillRect/>
          </a:stretch>
        </p:blipFill>
        <p:spPr>
          <a:xfrm>
            <a:off x="1675338" y="1453625"/>
            <a:ext cx="5793318" cy="3435425"/>
          </a:xfrm>
          <a:prstGeom prst="rect">
            <a:avLst/>
          </a:prstGeom>
          <a:noFill/>
          <a:ln>
            <a:noFill/>
          </a:ln>
        </p:spPr>
      </p:pic>
      <p:sp>
        <p:nvSpPr>
          <p:cNvPr id="166" name="Google Shape;166;g12d3d3e8814_3_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2d3d3e8814_5_0"/>
          <p:cNvSpPr txBox="1"/>
          <p:nvPr>
            <p:ph type="ctrTitle"/>
          </p:nvPr>
        </p:nvSpPr>
        <p:spPr>
          <a:xfrm>
            <a:off x="1964851" y="568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72" name="Google Shape;172;g12d3d3e8814_5_0"/>
          <p:cNvSpPr txBox="1"/>
          <p:nvPr/>
        </p:nvSpPr>
        <p:spPr>
          <a:xfrm>
            <a:off x="397875" y="602875"/>
            <a:ext cx="37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Condensed Light"/>
                <a:ea typeface="Roboto Condensed Light"/>
                <a:cs typeface="Roboto Condensed Light"/>
                <a:sym typeface="Roboto Condensed Light"/>
              </a:rPr>
              <a:t>Train mô hình bằng phương pháp cross validation</a:t>
            </a:r>
            <a:endParaRPr>
              <a:latin typeface="Roboto Condensed Light"/>
              <a:ea typeface="Roboto Condensed Light"/>
              <a:cs typeface="Roboto Condensed Light"/>
              <a:sym typeface="Roboto Condensed Light"/>
            </a:endParaRPr>
          </a:p>
        </p:txBody>
      </p:sp>
      <p:sp>
        <p:nvSpPr>
          <p:cNvPr id="173" name="Google Shape;173;g12d3d3e8814_5_0"/>
          <p:cNvSpPr txBox="1"/>
          <p:nvPr/>
        </p:nvSpPr>
        <p:spPr>
          <a:xfrm>
            <a:off x="745000" y="1003075"/>
            <a:ext cx="337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So sánh kết quả giữa các giá trị k</a:t>
            </a:r>
            <a:endParaRPr>
              <a:latin typeface="Roboto Condensed Light"/>
              <a:ea typeface="Roboto Condensed Light"/>
              <a:cs typeface="Roboto Condensed Light"/>
              <a:sym typeface="Roboto Condensed Light"/>
            </a:endParaRPr>
          </a:p>
        </p:txBody>
      </p:sp>
      <p:pic>
        <p:nvPicPr>
          <p:cNvPr id="174" name="Google Shape;174;g12d3d3e8814_5_0"/>
          <p:cNvPicPr preferRelativeResize="0"/>
          <p:nvPr/>
        </p:nvPicPr>
        <p:blipFill>
          <a:blip r:embed="rId3">
            <a:alphaModFix/>
          </a:blip>
          <a:stretch>
            <a:fillRect/>
          </a:stretch>
        </p:blipFill>
        <p:spPr>
          <a:xfrm>
            <a:off x="1249663" y="1484250"/>
            <a:ext cx="6644673" cy="3435425"/>
          </a:xfrm>
          <a:prstGeom prst="rect">
            <a:avLst/>
          </a:prstGeom>
          <a:noFill/>
          <a:ln>
            <a:noFill/>
          </a:ln>
        </p:spPr>
      </p:pic>
      <p:sp>
        <p:nvSpPr>
          <p:cNvPr id="175" name="Google Shape;175;g12d3d3e8814_5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2d3d3e8814_3_37"/>
          <p:cNvSpPr txBox="1"/>
          <p:nvPr>
            <p:ph type="ctrTitle"/>
          </p:nvPr>
        </p:nvSpPr>
        <p:spPr>
          <a:xfrm>
            <a:off x="1873001" y="1181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81" name="Google Shape;181;g12d3d3e8814_3_37"/>
          <p:cNvSpPr txBox="1"/>
          <p:nvPr/>
        </p:nvSpPr>
        <p:spPr>
          <a:xfrm>
            <a:off x="1428775" y="970300"/>
            <a:ext cx="47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Condensed Light"/>
                <a:ea typeface="Roboto Condensed Light"/>
                <a:cs typeface="Roboto Condensed Light"/>
                <a:sym typeface="Roboto Condensed Light"/>
              </a:rPr>
              <a:t>Tìm ra giá trị k cho kết quả tốt nhất và chạy trên tập test</a:t>
            </a:r>
            <a:endParaRPr>
              <a:latin typeface="Roboto Condensed Light"/>
              <a:ea typeface="Roboto Condensed Light"/>
              <a:cs typeface="Roboto Condensed Light"/>
              <a:sym typeface="Roboto Condensed Light"/>
            </a:endParaRPr>
          </a:p>
        </p:txBody>
      </p:sp>
      <p:pic>
        <p:nvPicPr>
          <p:cNvPr id="182" name="Google Shape;182;g12d3d3e8814_3_37"/>
          <p:cNvPicPr preferRelativeResize="0"/>
          <p:nvPr/>
        </p:nvPicPr>
        <p:blipFill>
          <a:blip r:embed="rId3">
            <a:alphaModFix/>
          </a:blip>
          <a:stretch>
            <a:fillRect/>
          </a:stretch>
        </p:blipFill>
        <p:spPr>
          <a:xfrm>
            <a:off x="3554125" y="1947588"/>
            <a:ext cx="2355475" cy="718650"/>
          </a:xfrm>
          <a:prstGeom prst="rect">
            <a:avLst/>
          </a:prstGeom>
          <a:noFill/>
          <a:ln>
            <a:noFill/>
          </a:ln>
        </p:spPr>
      </p:pic>
      <p:sp>
        <p:nvSpPr>
          <p:cNvPr id="183" name="Google Shape;183;g12d3d3e8814_3_37"/>
          <p:cNvSpPr txBox="1"/>
          <p:nvPr/>
        </p:nvSpPr>
        <p:spPr>
          <a:xfrm>
            <a:off x="1704313" y="2128638"/>
            <a:ext cx="2355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Kết quả: confusion matrix</a:t>
            </a:r>
            <a:endParaRPr>
              <a:latin typeface="Roboto Condensed Light"/>
              <a:ea typeface="Roboto Condensed Light"/>
              <a:cs typeface="Roboto Condensed Light"/>
              <a:sym typeface="Roboto Condensed Light"/>
            </a:endParaRPr>
          </a:p>
        </p:txBody>
      </p:sp>
      <p:pic>
        <p:nvPicPr>
          <p:cNvPr id="184" name="Google Shape;184;g12d3d3e8814_3_37"/>
          <p:cNvPicPr preferRelativeResize="0"/>
          <p:nvPr/>
        </p:nvPicPr>
        <p:blipFill>
          <a:blip r:embed="rId4">
            <a:alphaModFix/>
          </a:blip>
          <a:stretch>
            <a:fillRect/>
          </a:stretch>
        </p:blipFill>
        <p:spPr>
          <a:xfrm>
            <a:off x="3630325" y="3206625"/>
            <a:ext cx="1724025" cy="333375"/>
          </a:xfrm>
          <a:prstGeom prst="rect">
            <a:avLst/>
          </a:prstGeom>
          <a:noFill/>
          <a:ln>
            <a:noFill/>
          </a:ln>
        </p:spPr>
      </p:pic>
      <p:sp>
        <p:nvSpPr>
          <p:cNvPr id="185" name="Google Shape;185;g12d3d3e8814_3_37"/>
          <p:cNvSpPr txBox="1"/>
          <p:nvPr/>
        </p:nvSpPr>
        <p:spPr>
          <a:xfrm>
            <a:off x="1704325" y="3207275"/>
            <a:ext cx="2214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Độ chính xác</a:t>
            </a:r>
            <a:endParaRPr>
              <a:latin typeface="Roboto Condensed Light"/>
              <a:ea typeface="Roboto Condensed Light"/>
              <a:cs typeface="Roboto Condensed Light"/>
              <a:sym typeface="Roboto Condensed Light"/>
            </a:endParaRPr>
          </a:p>
        </p:txBody>
      </p:sp>
      <p:sp>
        <p:nvSpPr>
          <p:cNvPr id="186" name="Google Shape;186;g12d3d3e8814_3_37"/>
          <p:cNvSpPr txBox="1"/>
          <p:nvPr/>
        </p:nvSpPr>
        <p:spPr>
          <a:xfrm>
            <a:off x="1652925" y="1447500"/>
            <a:ext cx="132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Giá trị k: </a:t>
            </a:r>
            <a:endParaRPr>
              <a:latin typeface="Roboto Condensed Light"/>
              <a:ea typeface="Roboto Condensed Light"/>
              <a:cs typeface="Roboto Condensed Light"/>
              <a:sym typeface="Roboto Condensed Light"/>
            </a:endParaRPr>
          </a:p>
        </p:txBody>
      </p:sp>
      <p:sp>
        <p:nvSpPr>
          <p:cNvPr id="187" name="Google Shape;187;g12d3d3e8814_3_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8" name="Google Shape;188;g12d3d3e8814_3_37"/>
          <p:cNvPicPr preferRelativeResize="0"/>
          <p:nvPr/>
        </p:nvPicPr>
        <p:blipFill>
          <a:blip r:embed="rId5">
            <a:alphaModFix/>
          </a:blip>
          <a:stretch>
            <a:fillRect/>
          </a:stretch>
        </p:blipFill>
        <p:spPr>
          <a:xfrm>
            <a:off x="3554125" y="1412800"/>
            <a:ext cx="2200275" cy="28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1cd5614691_3_4"/>
          <p:cNvSpPr txBox="1"/>
          <p:nvPr>
            <p:ph type="ctrTitle"/>
          </p:nvPr>
        </p:nvSpPr>
        <p:spPr>
          <a:xfrm>
            <a:off x="1873001" y="1181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94" name="Google Shape;194;g11cd5614691_3_4"/>
          <p:cNvSpPr txBox="1"/>
          <p:nvPr/>
        </p:nvSpPr>
        <p:spPr>
          <a:xfrm>
            <a:off x="1367575" y="664125"/>
            <a:ext cx="47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Condensed Light"/>
                <a:ea typeface="Roboto Condensed Light"/>
                <a:cs typeface="Roboto Condensed Light"/>
                <a:sym typeface="Roboto Condensed Light"/>
              </a:rPr>
              <a:t>Tìm ra giá trị k cho kết quả tốt nhất và chạy trên tập test</a:t>
            </a:r>
            <a:endParaRPr>
              <a:latin typeface="Roboto Condensed Light"/>
              <a:ea typeface="Roboto Condensed Light"/>
              <a:cs typeface="Roboto Condensed Light"/>
              <a:sym typeface="Roboto Condensed Light"/>
            </a:endParaRPr>
          </a:p>
        </p:txBody>
      </p:sp>
      <p:sp>
        <p:nvSpPr>
          <p:cNvPr id="195" name="Google Shape;195;g11cd5614691_3_4"/>
          <p:cNvSpPr txBox="1"/>
          <p:nvPr/>
        </p:nvSpPr>
        <p:spPr>
          <a:xfrm>
            <a:off x="464150" y="4318750"/>
            <a:ext cx="515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Roboto Condensed"/>
                <a:ea typeface="Roboto Condensed"/>
                <a:cs typeface="Roboto Condensed"/>
                <a:sym typeface="Roboto Condensed"/>
              </a:rPr>
              <a:t>Kết luận: độ chính xác của mô hình chưa thực sự cao</a:t>
            </a:r>
            <a:endParaRPr b="1" sz="1600">
              <a:latin typeface="Roboto Condensed"/>
              <a:ea typeface="Roboto Condensed"/>
              <a:cs typeface="Roboto Condensed"/>
              <a:sym typeface="Roboto Condensed"/>
            </a:endParaRPr>
          </a:p>
        </p:txBody>
      </p:sp>
      <p:sp>
        <p:nvSpPr>
          <p:cNvPr id="196" name="Google Shape;196;g11cd5614691_3_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7" name="Google Shape;197;g11cd5614691_3_4"/>
          <p:cNvPicPr preferRelativeResize="0"/>
          <p:nvPr/>
        </p:nvPicPr>
        <p:blipFill>
          <a:blip r:embed="rId3">
            <a:alphaModFix/>
          </a:blip>
          <a:stretch>
            <a:fillRect/>
          </a:stretch>
        </p:blipFill>
        <p:spPr>
          <a:xfrm>
            <a:off x="1826075" y="1624950"/>
            <a:ext cx="5056679" cy="2633250"/>
          </a:xfrm>
          <a:prstGeom prst="rect">
            <a:avLst/>
          </a:prstGeom>
          <a:noFill/>
          <a:ln>
            <a:noFill/>
          </a:ln>
        </p:spPr>
      </p:pic>
      <p:sp>
        <p:nvSpPr>
          <p:cNvPr id="198" name="Google Shape;198;g11cd5614691_3_4"/>
          <p:cNvSpPr txBox="1"/>
          <p:nvPr/>
        </p:nvSpPr>
        <p:spPr>
          <a:xfrm>
            <a:off x="1408400" y="1144538"/>
            <a:ext cx="4796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AUC</a:t>
            </a:r>
            <a:endParaRPr>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2d3d3e8814_0_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Decision Tree</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204" name="Google Shape;204;g12d3d3e8814_0_1"/>
          <p:cNvSpPr/>
          <p:nvPr/>
        </p:nvSpPr>
        <p:spPr>
          <a:xfrm>
            <a:off x="3750875" y="2970775"/>
            <a:ext cx="1965900" cy="12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DATA</a:t>
            </a:r>
            <a:endParaRPr sz="2400"/>
          </a:p>
        </p:txBody>
      </p:sp>
      <p:sp>
        <p:nvSpPr>
          <p:cNvPr id="205" name="Google Shape;205;g12d3d3e8814_0_1"/>
          <p:cNvSpPr/>
          <p:nvPr/>
        </p:nvSpPr>
        <p:spPr>
          <a:xfrm>
            <a:off x="825775" y="1132525"/>
            <a:ext cx="3550800" cy="7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Loại bỏ các dòng có giá trị NULL</a:t>
            </a:r>
            <a:endParaRPr sz="2400"/>
          </a:p>
        </p:txBody>
      </p:sp>
      <p:sp>
        <p:nvSpPr>
          <p:cNvPr id="206" name="Google Shape;206;g12d3d3e8814_0_1"/>
          <p:cNvSpPr/>
          <p:nvPr/>
        </p:nvSpPr>
        <p:spPr>
          <a:xfrm>
            <a:off x="5271725" y="1132525"/>
            <a:ext cx="3550800" cy="7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Loại bỏ các biến có tương quan cao </a:t>
            </a:r>
            <a:endParaRPr sz="2400"/>
          </a:p>
        </p:txBody>
      </p:sp>
      <p:cxnSp>
        <p:nvCxnSpPr>
          <p:cNvPr id="207" name="Google Shape;207;g12d3d3e8814_0_1"/>
          <p:cNvCxnSpPr>
            <a:stCxn id="205" idx="2"/>
            <a:endCxn id="204" idx="0"/>
          </p:cNvCxnSpPr>
          <p:nvPr/>
        </p:nvCxnSpPr>
        <p:spPr>
          <a:xfrm>
            <a:off x="2601175" y="1902925"/>
            <a:ext cx="2132700" cy="10680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g12d3d3e8814_0_1"/>
          <p:cNvCxnSpPr>
            <a:stCxn id="206" idx="2"/>
            <a:endCxn id="204" idx="0"/>
          </p:cNvCxnSpPr>
          <p:nvPr/>
        </p:nvCxnSpPr>
        <p:spPr>
          <a:xfrm flipH="1">
            <a:off x="4733825" y="1902925"/>
            <a:ext cx="2313300" cy="10680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g12d3d3e8814_0_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2d3d3e8814_0_26"/>
          <p:cNvSpPr txBox="1"/>
          <p:nvPr>
            <p:ph type="ctrTitle"/>
          </p:nvPr>
        </p:nvSpPr>
        <p:spPr>
          <a:xfrm>
            <a:off x="2035551" y="1405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Decision Tree</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pic>
        <p:nvPicPr>
          <p:cNvPr id="215" name="Google Shape;215;g12d3d3e8814_0_26"/>
          <p:cNvPicPr preferRelativeResize="0"/>
          <p:nvPr/>
        </p:nvPicPr>
        <p:blipFill>
          <a:blip r:embed="rId3">
            <a:alphaModFix/>
          </a:blip>
          <a:stretch>
            <a:fillRect/>
          </a:stretch>
        </p:blipFill>
        <p:spPr>
          <a:xfrm>
            <a:off x="2081487" y="957875"/>
            <a:ext cx="4981025" cy="3883100"/>
          </a:xfrm>
          <a:prstGeom prst="rect">
            <a:avLst/>
          </a:prstGeom>
          <a:noFill/>
          <a:ln>
            <a:noFill/>
          </a:ln>
        </p:spPr>
      </p:pic>
      <p:sp>
        <p:nvSpPr>
          <p:cNvPr id="216" name="Google Shape;216;g12d3d3e8814_0_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2d3d3e8814_0_37"/>
          <p:cNvSpPr txBox="1"/>
          <p:nvPr>
            <p:ph type="ctrTitle"/>
          </p:nvPr>
        </p:nvSpPr>
        <p:spPr>
          <a:xfrm>
            <a:off x="2035551" y="1405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Decision Tree</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pic>
        <p:nvPicPr>
          <p:cNvPr id="222" name="Google Shape;222;g12d3d3e8814_0_37"/>
          <p:cNvPicPr preferRelativeResize="0"/>
          <p:nvPr/>
        </p:nvPicPr>
        <p:blipFill>
          <a:blip r:embed="rId3">
            <a:alphaModFix/>
          </a:blip>
          <a:stretch>
            <a:fillRect/>
          </a:stretch>
        </p:blipFill>
        <p:spPr>
          <a:xfrm>
            <a:off x="1501775" y="908800"/>
            <a:ext cx="6281848" cy="3751999"/>
          </a:xfrm>
          <a:prstGeom prst="rect">
            <a:avLst/>
          </a:prstGeom>
          <a:noFill/>
          <a:ln>
            <a:noFill/>
          </a:ln>
        </p:spPr>
      </p:pic>
      <p:sp>
        <p:nvSpPr>
          <p:cNvPr id="223" name="Google Shape;223;g12d3d3e8814_0_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2d3d3e8814_0_44"/>
          <p:cNvSpPr txBox="1"/>
          <p:nvPr>
            <p:ph type="ctrTitle"/>
          </p:nvPr>
        </p:nvSpPr>
        <p:spPr>
          <a:xfrm>
            <a:off x="2035551" y="1405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Decision Tree</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229" name="Google Shape;229;g12d3d3e8814_0_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30" name="Google Shape;230;g12d3d3e8814_0_44"/>
          <p:cNvPicPr preferRelativeResize="0"/>
          <p:nvPr/>
        </p:nvPicPr>
        <p:blipFill>
          <a:blip r:embed="rId3">
            <a:alphaModFix/>
          </a:blip>
          <a:stretch>
            <a:fillRect/>
          </a:stretch>
        </p:blipFill>
        <p:spPr>
          <a:xfrm>
            <a:off x="2235625" y="812950"/>
            <a:ext cx="6566175" cy="4061950"/>
          </a:xfrm>
          <a:prstGeom prst="rect">
            <a:avLst/>
          </a:prstGeom>
          <a:noFill/>
          <a:ln>
            <a:noFill/>
          </a:ln>
        </p:spPr>
      </p:pic>
      <p:sp>
        <p:nvSpPr>
          <p:cNvPr id="231" name="Google Shape;231;g12d3d3e8814_0_44"/>
          <p:cNvSpPr/>
          <p:nvPr/>
        </p:nvSpPr>
        <p:spPr>
          <a:xfrm>
            <a:off x="140700" y="2407600"/>
            <a:ext cx="1454100" cy="6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P</a:t>
            </a:r>
            <a:r>
              <a:rPr lang="en-US" sz="2400">
                <a:latin typeface="Times New Roman"/>
                <a:ea typeface="Times New Roman"/>
                <a:cs typeface="Times New Roman"/>
                <a:sym typeface="Times New Roman"/>
              </a:rPr>
              <a:t>runing </a:t>
            </a:r>
            <a:endParaRPr sz="2400">
              <a:latin typeface="Times New Roman"/>
              <a:ea typeface="Times New Roman"/>
              <a:cs typeface="Times New Roman"/>
              <a:sym typeface="Times New Roman"/>
            </a:endParaRPr>
          </a:p>
        </p:txBody>
      </p:sp>
      <p:sp>
        <p:nvSpPr>
          <p:cNvPr id="232" name="Google Shape;232;g12d3d3e8814_0_44"/>
          <p:cNvSpPr/>
          <p:nvPr/>
        </p:nvSpPr>
        <p:spPr>
          <a:xfrm>
            <a:off x="1594800" y="2380300"/>
            <a:ext cx="548700" cy="69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2d3d3e8814_0_51"/>
          <p:cNvSpPr txBox="1"/>
          <p:nvPr>
            <p:ph type="ctrTitle"/>
          </p:nvPr>
        </p:nvSpPr>
        <p:spPr>
          <a:xfrm>
            <a:off x="2035551" y="1405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Decision Tree</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238" name="Google Shape;238;g12d3d3e8814_0_51"/>
          <p:cNvSpPr txBox="1"/>
          <p:nvPr/>
        </p:nvSpPr>
        <p:spPr>
          <a:xfrm>
            <a:off x="227075" y="4191900"/>
            <a:ext cx="645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Roboto Condensed"/>
                <a:ea typeface="Roboto Condensed"/>
                <a:cs typeface="Roboto Condensed"/>
                <a:sym typeface="Roboto Condensed"/>
              </a:rPr>
              <a:t>Kết luận : </a:t>
            </a:r>
            <a:r>
              <a:rPr lang="en-US" sz="2100">
                <a:latin typeface="Times New Roman"/>
                <a:ea typeface="Times New Roman"/>
                <a:cs typeface="Times New Roman"/>
                <a:sym typeface="Times New Roman"/>
              </a:rPr>
              <a:t>ta thấy kết quả dự đoán của model chưa thực sự quá tốt.</a:t>
            </a:r>
            <a:endParaRPr sz="2100">
              <a:latin typeface="Times New Roman"/>
              <a:ea typeface="Times New Roman"/>
              <a:cs typeface="Times New Roman"/>
              <a:sym typeface="Times New Roman"/>
            </a:endParaRPr>
          </a:p>
        </p:txBody>
      </p:sp>
      <p:sp>
        <p:nvSpPr>
          <p:cNvPr id="239" name="Google Shape;239;g12d3d3e8814_0_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40" name="Google Shape;240;g12d3d3e8814_0_51"/>
          <p:cNvPicPr preferRelativeResize="0"/>
          <p:nvPr/>
        </p:nvPicPr>
        <p:blipFill>
          <a:blip r:embed="rId3">
            <a:alphaModFix/>
          </a:blip>
          <a:stretch>
            <a:fillRect/>
          </a:stretch>
        </p:blipFill>
        <p:spPr>
          <a:xfrm>
            <a:off x="3486325" y="859850"/>
            <a:ext cx="5569376" cy="3332051"/>
          </a:xfrm>
          <a:prstGeom prst="rect">
            <a:avLst/>
          </a:prstGeom>
          <a:noFill/>
          <a:ln>
            <a:noFill/>
          </a:ln>
        </p:spPr>
      </p:pic>
      <p:pic>
        <p:nvPicPr>
          <p:cNvPr id="241" name="Google Shape;241;g12d3d3e8814_0_51"/>
          <p:cNvPicPr preferRelativeResize="0"/>
          <p:nvPr/>
        </p:nvPicPr>
        <p:blipFill>
          <a:blip r:embed="rId4">
            <a:alphaModFix/>
          </a:blip>
          <a:stretch>
            <a:fillRect/>
          </a:stretch>
        </p:blipFill>
        <p:spPr>
          <a:xfrm>
            <a:off x="78175" y="1455861"/>
            <a:ext cx="3052500" cy="15226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2d3d3e8814_2_50"/>
          <p:cNvSpPr txBox="1"/>
          <p:nvPr>
            <p:ph type="ctrTitle"/>
          </p:nvPr>
        </p:nvSpPr>
        <p:spPr>
          <a:xfrm>
            <a:off x="1857701" y="1921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Random Forest</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247" name="Google Shape;247;g12d3d3e8814_2_50"/>
          <p:cNvSpPr txBox="1"/>
          <p:nvPr/>
        </p:nvSpPr>
        <p:spPr>
          <a:xfrm>
            <a:off x="3658325" y="1997925"/>
            <a:ext cx="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248" name="Google Shape;248;g12d3d3e8814_2_50"/>
          <p:cNvPicPr preferRelativeResize="0"/>
          <p:nvPr/>
        </p:nvPicPr>
        <p:blipFill>
          <a:blip r:embed="rId3">
            <a:alphaModFix/>
          </a:blip>
          <a:stretch>
            <a:fillRect/>
          </a:stretch>
        </p:blipFill>
        <p:spPr>
          <a:xfrm>
            <a:off x="354799" y="1831200"/>
            <a:ext cx="4445801" cy="2000250"/>
          </a:xfrm>
          <a:prstGeom prst="rect">
            <a:avLst/>
          </a:prstGeom>
          <a:noFill/>
          <a:ln>
            <a:noFill/>
          </a:ln>
        </p:spPr>
      </p:pic>
      <p:sp>
        <p:nvSpPr>
          <p:cNvPr id="249" name="Google Shape;249;g12d3d3e8814_2_50"/>
          <p:cNvSpPr txBox="1"/>
          <p:nvPr/>
        </p:nvSpPr>
        <p:spPr>
          <a:xfrm>
            <a:off x="5068475" y="2486050"/>
            <a:ext cx="367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Huấn luyện mô hình trên tập train</a:t>
            </a:r>
            <a:endParaRPr sz="2000">
              <a:latin typeface="Times New Roman"/>
              <a:ea typeface="Times New Roman"/>
              <a:cs typeface="Times New Roman"/>
              <a:sym typeface="Times New Roman"/>
            </a:endParaRPr>
          </a:p>
        </p:txBody>
      </p:sp>
      <p:sp>
        <p:nvSpPr>
          <p:cNvPr id="250" name="Google Shape;250;g12d3d3e8814_2_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21ada98b61_4_16"/>
          <p:cNvSpPr txBox="1"/>
          <p:nvPr>
            <p:ph type="ctrTitle"/>
          </p:nvPr>
        </p:nvSpPr>
        <p:spPr>
          <a:xfrm>
            <a:off x="2206776" y="130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NỘI DUNG CỦA BÀI BÁO CÁO </a:t>
            </a:r>
            <a:endParaRPr>
              <a:latin typeface="Times New Roman"/>
              <a:ea typeface="Times New Roman"/>
              <a:cs typeface="Times New Roman"/>
              <a:sym typeface="Times New Roman"/>
            </a:endParaRPr>
          </a:p>
        </p:txBody>
      </p:sp>
      <p:sp>
        <p:nvSpPr>
          <p:cNvPr id="80" name="Google Shape;80;g121ada98b61_4_16"/>
          <p:cNvSpPr/>
          <p:nvPr/>
        </p:nvSpPr>
        <p:spPr>
          <a:xfrm>
            <a:off x="456975" y="1019475"/>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1 </a:t>
            </a:r>
            <a:endParaRPr>
              <a:latin typeface="Times New Roman"/>
              <a:ea typeface="Times New Roman"/>
              <a:cs typeface="Times New Roman"/>
              <a:sym typeface="Times New Roman"/>
            </a:endParaRPr>
          </a:p>
        </p:txBody>
      </p:sp>
      <p:sp>
        <p:nvSpPr>
          <p:cNvPr id="81" name="Google Shape;81;g121ada98b61_4_16"/>
          <p:cNvSpPr/>
          <p:nvPr/>
        </p:nvSpPr>
        <p:spPr>
          <a:xfrm>
            <a:off x="456975" y="2741725"/>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3</a:t>
            </a:r>
            <a:endParaRPr>
              <a:latin typeface="Times New Roman"/>
              <a:ea typeface="Times New Roman"/>
              <a:cs typeface="Times New Roman"/>
              <a:sym typeface="Times New Roman"/>
            </a:endParaRPr>
          </a:p>
        </p:txBody>
      </p:sp>
      <p:sp>
        <p:nvSpPr>
          <p:cNvPr id="82" name="Google Shape;82;g121ada98b61_4_16"/>
          <p:cNvSpPr/>
          <p:nvPr/>
        </p:nvSpPr>
        <p:spPr>
          <a:xfrm>
            <a:off x="5214000" y="1019475"/>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2</a:t>
            </a:r>
            <a:endParaRPr>
              <a:latin typeface="Times New Roman"/>
              <a:ea typeface="Times New Roman"/>
              <a:cs typeface="Times New Roman"/>
              <a:sym typeface="Times New Roman"/>
            </a:endParaRPr>
          </a:p>
        </p:txBody>
      </p:sp>
      <p:sp>
        <p:nvSpPr>
          <p:cNvPr id="83" name="Google Shape;83;g121ada98b61_4_16"/>
          <p:cNvSpPr/>
          <p:nvPr/>
        </p:nvSpPr>
        <p:spPr>
          <a:xfrm>
            <a:off x="5214000" y="2788750"/>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4</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84" name="Google Shape;84;g121ada98b61_4_16"/>
          <p:cNvSpPr/>
          <p:nvPr/>
        </p:nvSpPr>
        <p:spPr>
          <a:xfrm>
            <a:off x="2343650" y="3890200"/>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5</a:t>
            </a:r>
            <a:endParaRPr>
              <a:latin typeface="Times New Roman"/>
              <a:ea typeface="Times New Roman"/>
              <a:cs typeface="Times New Roman"/>
              <a:sym typeface="Times New Roman"/>
            </a:endParaRPr>
          </a:p>
        </p:txBody>
      </p:sp>
      <p:sp>
        <p:nvSpPr>
          <p:cNvPr id="85" name="Google Shape;85;g121ada98b61_4_16"/>
          <p:cNvSpPr txBox="1"/>
          <p:nvPr>
            <p:ph type="ctrTitle"/>
          </p:nvPr>
        </p:nvSpPr>
        <p:spPr>
          <a:xfrm>
            <a:off x="1308825" y="101947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GIỚI THIỆU VỀ BÀI TOÁN GIẢI QUYẾT</a:t>
            </a:r>
            <a:endParaRPr sz="2100">
              <a:latin typeface="Times New Roman"/>
              <a:ea typeface="Times New Roman"/>
              <a:cs typeface="Times New Roman"/>
              <a:sym typeface="Times New Roman"/>
            </a:endParaRPr>
          </a:p>
        </p:txBody>
      </p:sp>
      <p:sp>
        <p:nvSpPr>
          <p:cNvPr id="86" name="Google Shape;86;g121ada98b61_4_16"/>
          <p:cNvSpPr txBox="1"/>
          <p:nvPr>
            <p:ph type="ctrTitle"/>
          </p:nvPr>
        </p:nvSpPr>
        <p:spPr>
          <a:xfrm>
            <a:off x="1308825" y="269552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CÁC MÔ HÌNH ÁP DỤNG</a:t>
            </a:r>
            <a:endParaRPr sz="2100">
              <a:latin typeface="Times New Roman"/>
              <a:ea typeface="Times New Roman"/>
              <a:cs typeface="Times New Roman"/>
              <a:sym typeface="Times New Roman"/>
            </a:endParaRPr>
          </a:p>
        </p:txBody>
      </p:sp>
      <p:sp>
        <p:nvSpPr>
          <p:cNvPr id="87" name="Google Shape;87;g121ada98b61_4_16"/>
          <p:cNvSpPr txBox="1"/>
          <p:nvPr>
            <p:ph type="ctrTitle"/>
          </p:nvPr>
        </p:nvSpPr>
        <p:spPr>
          <a:xfrm>
            <a:off x="3129150" y="397222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Q&amp;A</a:t>
            </a:r>
            <a:endParaRPr sz="2100">
              <a:latin typeface="Times New Roman"/>
              <a:ea typeface="Times New Roman"/>
              <a:cs typeface="Times New Roman"/>
              <a:sym typeface="Times New Roman"/>
            </a:endParaRPr>
          </a:p>
        </p:txBody>
      </p:sp>
      <p:sp>
        <p:nvSpPr>
          <p:cNvPr id="88" name="Google Shape;88;g121ada98b61_4_16"/>
          <p:cNvSpPr txBox="1"/>
          <p:nvPr>
            <p:ph type="ctrTitle"/>
          </p:nvPr>
        </p:nvSpPr>
        <p:spPr>
          <a:xfrm>
            <a:off x="6136250" y="101947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TỔNG QUAN VỀ TẬP DỮ LIỆU</a:t>
            </a:r>
            <a:endParaRPr sz="2100">
              <a:latin typeface="Times New Roman"/>
              <a:ea typeface="Times New Roman"/>
              <a:cs typeface="Times New Roman"/>
              <a:sym typeface="Times New Roman"/>
            </a:endParaRPr>
          </a:p>
        </p:txBody>
      </p:sp>
      <p:sp>
        <p:nvSpPr>
          <p:cNvPr id="89" name="Google Shape;89;g121ada98b61_4_16"/>
          <p:cNvSpPr txBox="1"/>
          <p:nvPr>
            <p:ph type="ctrTitle"/>
          </p:nvPr>
        </p:nvSpPr>
        <p:spPr>
          <a:xfrm>
            <a:off x="6077250" y="2860700"/>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TỔNG KẾT</a:t>
            </a:r>
            <a:endParaRPr sz="2100">
              <a:latin typeface="Times New Roman"/>
              <a:ea typeface="Times New Roman"/>
              <a:cs typeface="Times New Roman"/>
              <a:sym typeface="Times New Roman"/>
            </a:endParaRPr>
          </a:p>
        </p:txBody>
      </p:sp>
      <p:sp>
        <p:nvSpPr>
          <p:cNvPr id="90" name="Google Shape;90;g121ada98b61_4_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2d3d3e8814_2_71"/>
          <p:cNvSpPr txBox="1"/>
          <p:nvPr>
            <p:ph type="ctrTitle"/>
          </p:nvPr>
        </p:nvSpPr>
        <p:spPr>
          <a:xfrm>
            <a:off x="1900551" y="3742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Random Forest</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pic>
        <p:nvPicPr>
          <p:cNvPr id="256" name="Google Shape;256;g12d3d3e8814_2_71"/>
          <p:cNvPicPr preferRelativeResize="0"/>
          <p:nvPr/>
        </p:nvPicPr>
        <p:blipFill>
          <a:blip r:embed="rId3">
            <a:alphaModFix/>
          </a:blip>
          <a:stretch>
            <a:fillRect/>
          </a:stretch>
        </p:blipFill>
        <p:spPr>
          <a:xfrm>
            <a:off x="291675" y="1234750"/>
            <a:ext cx="6400800" cy="3390900"/>
          </a:xfrm>
          <a:prstGeom prst="rect">
            <a:avLst/>
          </a:prstGeom>
          <a:noFill/>
          <a:ln>
            <a:noFill/>
          </a:ln>
        </p:spPr>
      </p:pic>
      <p:sp>
        <p:nvSpPr>
          <p:cNvPr id="257" name="Google Shape;257;g12d3d3e8814_2_71"/>
          <p:cNvSpPr txBox="1"/>
          <p:nvPr/>
        </p:nvSpPr>
        <p:spPr>
          <a:xfrm>
            <a:off x="6622250" y="2603900"/>
            <a:ext cx="2571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Roboto Condensed Light"/>
                <a:ea typeface="Roboto Condensed Light"/>
                <a:cs typeface="Roboto Condensed Light"/>
                <a:sym typeface="Roboto Condensed Light"/>
              </a:rPr>
              <a:t>Tại mtry = 2 có Error là bé nhất</a:t>
            </a:r>
            <a:endParaRPr sz="2000">
              <a:latin typeface="Roboto Condensed Light"/>
              <a:ea typeface="Roboto Condensed Light"/>
              <a:cs typeface="Roboto Condensed Light"/>
              <a:sym typeface="Roboto Condensed Light"/>
            </a:endParaRPr>
          </a:p>
        </p:txBody>
      </p:sp>
      <p:sp>
        <p:nvSpPr>
          <p:cNvPr id="258" name="Google Shape;258;g12d3d3e8814_2_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2d3d3e8814_2_79"/>
          <p:cNvSpPr txBox="1"/>
          <p:nvPr>
            <p:ph type="ctrTitle"/>
          </p:nvPr>
        </p:nvSpPr>
        <p:spPr>
          <a:xfrm>
            <a:off x="1900551" y="3742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Random Forest</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264" name="Google Shape;264;g12d3d3e8814_2_79"/>
          <p:cNvSpPr txBox="1"/>
          <p:nvPr/>
        </p:nvSpPr>
        <p:spPr>
          <a:xfrm>
            <a:off x="194400" y="3413300"/>
            <a:ext cx="3107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Cải thiện mô hình: độ chính xác: 0.7832</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AUC:0.68</a:t>
            </a:r>
            <a:endParaRPr sz="2000">
              <a:latin typeface="Times New Roman"/>
              <a:ea typeface="Times New Roman"/>
              <a:cs typeface="Times New Roman"/>
              <a:sym typeface="Times New Roman"/>
            </a:endParaRPr>
          </a:p>
        </p:txBody>
      </p:sp>
      <p:sp>
        <p:nvSpPr>
          <p:cNvPr id="265" name="Google Shape;265;g12d3d3e8814_2_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6" name="Google Shape;266;g12d3d3e8814_2_79"/>
          <p:cNvPicPr preferRelativeResize="0"/>
          <p:nvPr/>
        </p:nvPicPr>
        <p:blipFill>
          <a:blip r:embed="rId3">
            <a:alphaModFix/>
          </a:blip>
          <a:stretch>
            <a:fillRect/>
          </a:stretch>
        </p:blipFill>
        <p:spPr>
          <a:xfrm>
            <a:off x="0" y="1397875"/>
            <a:ext cx="3130077" cy="1669957"/>
          </a:xfrm>
          <a:prstGeom prst="rect">
            <a:avLst/>
          </a:prstGeom>
          <a:noFill/>
          <a:ln>
            <a:noFill/>
          </a:ln>
        </p:spPr>
      </p:pic>
      <p:pic>
        <p:nvPicPr>
          <p:cNvPr id="267" name="Google Shape;267;g12d3d3e8814_2_79"/>
          <p:cNvPicPr preferRelativeResize="0"/>
          <p:nvPr/>
        </p:nvPicPr>
        <p:blipFill>
          <a:blip r:embed="rId4">
            <a:alphaModFix/>
          </a:blip>
          <a:stretch>
            <a:fillRect/>
          </a:stretch>
        </p:blipFill>
        <p:spPr>
          <a:xfrm>
            <a:off x="3411350" y="1397875"/>
            <a:ext cx="5222832" cy="3124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1cb33172f5_0_1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Model Logistics Regression</a:t>
            </a:r>
            <a:endParaRPr sz="2700"/>
          </a:p>
        </p:txBody>
      </p:sp>
      <p:sp>
        <p:nvSpPr>
          <p:cNvPr id="273" name="Google Shape;273;g11cb33172f5_0_119"/>
          <p:cNvSpPr txBox="1"/>
          <p:nvPr/>
        </p:nvSpPr>
        <p:spPr>
          <a:xfrm>
            <a:off x="724950" y="1299050"/>
            <a:ext cx="6454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Roboto Condensed"/>
                <a:ea typeface="Roboto Condensed"/>
                <a:cs typeface="Roboto Condensed"/>
                <a:sym typeface="Roboto Condensed"/>
              </a:rPr>
              <a:t>Kiểm tra đa cộng tuyến trong model thì thấy:</a:t>
            </a:r>
            <a:endParaRPr b="1" sz="2100">
              <a:latin typeface="Roboto Condensed"/>
              <a:ea typeface="Roboto Condensed"/>
              <a:cs typeface="Roboto Condensed"/>
              <a:sym typeface="Roboto Condensed"/>
            </a:endParaRPr>
          </a:p>
        </p:txBody>
      </p:sp>
      <p:pic>
        <p:nvPicPr>
          <p:cNvPr id="274" name="Google Shape;274;g11cb33172f5_0_119"/>
          <p:cNvPicPr preferRelativeResize="0"/>
          <p:nvPr/>
        </p:nvPicPr>
        <p:blipFill>
          <a:blip r:embed="rId3">
            <a:alphaModFix/>
          </a:blip>
          <a:stretch>
            <a:fillRect/>
          </a:stretch>
        </p:blipFill>
        <p:spPr>
          <a:xfrm>
            <a:off x="0" y="2034363"/>
            <a:ext cx="9144000" cy="1980173"/>
          </a:xfrm>
          <a:prstGeom prst="rect">
            <a:avLst/>
          </a:prstGeom>
          <a:noFill/>
          <a:ln>
            <a:noFill/>
          </a:ln>
        </p:spPr>
      </p:pic>
      <p:sp>
        <p:nvSpPr>
          <p:cNvPr id="275" name="Google Shape;275;g11cb33172f5_0_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4"/>
                                        </p:tgtEl>
                                      </p:cBhvr>
                                    </p:animEffect>
                                    <p:set>
                                      <p:cBhvr>
                                        <p:cTn dur="1" fill="hold">
                                          <p:stCondLst>
                                            <p:cond delay="1000"/>
                                          </p:stCondLst>
                                        </p:cTn>
                                        <p:tgtEl>
                                          <p:spTgt spid="2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cb33172f5_0_7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Model Logistics Regression</a:t>
            </a:r>
            <a:endParaRPr sz="2700"/>
          </a:p>
        </p:txBody>
      </p:sp>
      <p:sp>
        <p:nvSpPr>
          <p:cNvPr id="281" name="Google Shape;281;g11cb33172f5_0_78"/>
          <p:cNvSpPr txBox="1"/>
          <p:nvPr/>
        </p:nvSpPr>
        <p:spPr>
          <a:xfrm>
            <a:off x="317750" y="4031400"/>
            <a:ext cx="90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pic>
        <p:nvPicPr>
          <p:cNvPr id="282" name="Google Shape;282;g11cb33172f5_0_78"/>
          <p:cNvPicPr preferRelativeResize="0"/>
          <p:nvPr/>
        </p:nvPicPr>
        <p:blipFill>
          <a:blip r:embed="rId3">
            <a:alphaModFix/>
          </a:blip>
          <a:stretch>
            <a:fillRect/>
          </a:stretch>
        </p:blipFill>
        <p:spPr>
          <a:xfrm>
            <a:off x="252275" y="1491900"/>
            <a:ext cx="3189201" cy="3346800"/>
          </a:xfrm>
          <a:prstGeom prst="rect">
            <a:avLst/>
          </a:prstGeom>
          <a:noFill/>
          <a:ln>
            <a:noFill/>
          </a:ln>
        </p:spPr>
      </p:pic>
      <p:sp>
        <p:nvSpPr>
          <p:cNvPr id="283" name="Google Shape;283;g11cb33172f5_0_78"/>
          <p:cNvSpPr/>
          <p:nvPr/>
        </p:nvSpPr>
        <p:spPr>
          <a:xfrm>
            <a:off x="317750" y="352850"/>
            <a:ext cx="1191600" cy="7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Train</a:t>
            </a:r>
            <a:endParaRPr b="1" sz="1800"/>
          </a:p>
        </p:txBody>
      </p:sp>
      <p:sp>
        <p:nvSpPr>
          <p:cNvPr id="284" name="Google Shape;284;g11cb33172f5_0_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85" name="Google Shape;285;g11cb33172f5_0_78"/>
          <p:cNvPicPr preferRelativeResize="0"/>
          <p:nvPr/>
        </p:nvPicPr>
        <p:blipFill>
          <a:blip r:embed="rId4">
            <a:alphaModFix/>
          </a:blip>
          <a:stretch>
            <a:fillRect/>
          </a:stretch>
        </p:blipFill>
        <p:spPr>
          <a:xfrm>
            <a:off x="3601425" y="1491888"/>
            <a:ext cx="5385649" cy="332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1cb33172f5_0_10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Model Logistics Regression</a:t>
            </a:r>
            <a:endParaRPr sz="2700"/>
          </a:p>
        </p:txBody>
      </p:sp>
      <p:sp>
        <p:nvSpPr>
          <p:cNvPr id="291" name="Google Shape;291;g11cb33172f5_0_104"/>
          <p:cNvSpPr txBox="1"/>
          <p:nvPr/>
        </p:nvSpPr>
        <p:spPr>
          <a:xfrm>
            <a:off x="317750" y="4031400"/>
            <a:ext cx="90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sp>
        <p:nvSpPr>
          <p:cNvPr id="292" name="Google Shape;292;g11cb33172f5_0_104"/>
          <p:cNvSpPr/>
          <p:nvPr/>
        </p:nvSpPr>
        <p:spPr>
          <a:xfrm>
            <a:off x="317750" y="352850"/>
            <a:ext cx="1200000" cy="7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Test</a:t>
            </a:r>
            <a:endParaRPr b="1" sz="1800"/>
          </a:p>
        </p:txBody>
      </p:sp>
      <p:pic>
        <p:nvPicPr>
          <p:cNvPr id="293" name="Google Shape;293;g11cb33172f5_0_104"/>
          <p:cNvPicPr preferRelativeResize="0"/>
          <p:nvPr/>
        </p:nvPicPr>
        <p:blipFill>
          <a:blip r:embed="rId3">
            <a:alphaModFix/>
          </a:blip>
          <a:stretch>
            <a:fillRect/>
          </a:stretch>
        </p:blipFill>
        <p:spPr>
          <a:xfrm>
            <a:off x="0" y="1430400"/>
            <a:ext cx="3253299" cy="3345400"/>
          </a:xfrm>
          <a:prstGeom prst="rect">
            <a:avLst/>
          </a:prstGeom>
          <a:noFill/>
          <a:ln>
            <a:noFill/>
          </a:ln>
        </p:spPr>
      </p:pic>
      <p:sp>
        <p:nvSpPr>
          <p:cNvPr id="294" name="Google Shape;294;g11cb33172f5_0_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95" name="Google Shape;295;g11cb33172f5_0_104"/>
          <p:cNvPicPr preferRelativeResize="0"/>
          <p:nvPr/>
        </p:nvPicPr>
        <p:blipFill>
          <a:blip r:embed="rId4">
            <a:alphaModFix/>
          </a:blip>
          <a:stretch>
            <a:fillRect/>
          </a:stretch>
        </p:blipFill>
        <p:spPr>
          <a:xfrm>
            <a:off x="3380125" y="1430400"/>
            <a:ext cx="5507250" cy="3319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1cb33172f5_0_1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Model Logistics Regression</a:t>
            </a:r>
            <a:endParaRPr sz="2700"/>
          </a:p>
        </p:txBody>
      </p:sp>
      <p:sp>
        <p:nvSpPr>
          <p:cNvPr id="301" name="Google Shape;301;g11cb33172f5_0_112"/>
          <p:cNvSpPr txBox="1"/>
          <p:nvPr/>
        </p:nvSpPr>
        <p:spPr>
          <a:xfrm>
            <a:off x="317750" y="4031400"/>
            <a:ext cx="90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sp>
        <p:nvSpPr>
          <p:cNvPr id="302" name="Google Shape;302;g11cb33172f5_0_112"/>
          <p:cNvSpPr txBox="1"/>
          <p:nvPr/>
        </p:nvSpPr>
        <p:spPr>
          <a:xfrm>
            <a:off x="2075575" y="1629075"/>
            <a:ext cx="51519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Roboto Condensed Light"/>
                <a:ea typeface="Roboto Condensed Light"/>
                <a:cs typeface="Roboto Condensed Light"/>
                <a:sym typeface="Roboto Condensed Light"/>
              </a:rPr>
              <a:t>Đối với tập train , độ chính xác là 0,80 và AUC là 0,85. Đối với bộ test , độ chính xác là 0,79 và AUC là 0,82.</a:t>
            </a:r>
            <a:endParaRPr sz="17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US" sz="1700">
                <a:latin typeface="Roboto Condensed Light"/>
                <a:ea typeface="Roboto Condensed Light"/>
                <a:cs typeface="Roboto Condensed Light"/>
                <a:sym typeface="Roboto Condensed Light"/>
              </a:rPr>
              <a:t>Đây là một mô hình tốt vì độ chính xác và AUC không có sự khác biệt lớn giữa các bộ train và test.</a:t>
            </a:r>
            <a:endParaRPr sz="1700">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US" sz="1700">
                <a:latin typeface="Roboto Condensed Light"/>
                <a:ea typeface="Roboto Condensed Light"/>
                <a:cs typeface="Roboto Condensed Light"/>
                <a:sym typeface="Roboto Condensed Light"/>
              </a:rPr>
              <a:t>Nhưng Specificities cho hai bộ còn thấp ở khoảng 0,46.</a:t>
            </a:r>
            <a:endParaRPr b="1">
              <a:latin typeface="Roboto Condensed"/>
              <a:ea typeface="Roboto Condensed"/>
              <a:cs typeface="Roboto Condensed"/>
              <a:sym typeface="Roboto Condensed"/>
            </a:endParaRPr>
          </a:p>
        </p:txBody>
      </p:sp>
      <p:sp>
        <p:nvSpPr>
          <p:cNvPr id="303" name="Google Shape;303;g11cb33172f5_0_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1cb33172f5_0_1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Tổng kết</a:t>
            </a:r>
            <a:endParaRPr sz="2700"/>
          </a:p>
        </p:txBody>
      </p:sp>
      <p:sp>
        <p:nvSpPr>
          <p:cNvPr id="309" name="Google Shape;309;g11cb33172f5_0_132"/>
          <p:cNvSpPr txBox="1"/>
          <p:nvPr/>
        </p:nvSpPr>
        <p:spPr>
          <a:xfrm>
            <a:off x="317750" y="4031400"/>
            <a:ext cx="90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sp>
        <p:nvSpPr>
          <p:cNvPr id="310" name="Google Shape;310;g11cb33172f5_0_132"/>
          <p:cNvSpPr txBox="1"/>
          <p:nvPr/>
        </p:nvSpPr>
        <p:spPr>
          <a:xfrm>
            <a:off x="1241700" y="1177800"/>
            <a:ext cx="6660600" cy="2853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Roboto Condensed Light"/>
              <a:buChar char="●"/>
            </a:pPr>
            <a:r>
              <a:rPr lang="en-US" sz="1700">
                <a:latin typeface="Roboto Condensed Light"/>
                <a:ea typeface="Roboto Condensed Light"/>
                <a:cs typeface="Roboto Condensed Light"/>
                <a:sym typeface="Roboto Condensed Light"/>
              </a:rPr>
              <a:t>Mô hình hồi quy logistic, Randomforest, Descion tree, K-NN (với threshold = 0,5) .</a:t>
            </a:r>
            <a:endParaRPr sz="1700">
              <a:latin typeface="Roboto Condensed Light"/>
              <a:ea typeface="Roboto Condensed Light"/>
              <a:cs typeface="Roboto Condensed Light"/>
              <a:sym typeface="Roboto Condensed Light"/>
            </a:endParaRPr>
          </a:p>
          <a:p>
            <a:pPr indent="-336550" lvl="0" marL="457200" rtl="0" algn="l">
              <a:lnSpc>
                <a:spcPct val="115000"/>
              </a:lnSpc>
              <a:spcBef>
                <a:spcPts val="0"/>
              </a:spcBef>
              <a:spcAft>
                <a:spcPts val="0"/>
              </a:spcAft>
              <a:buSzPts val="1700"/>
              <a:buFont typeface="Roboto Condensed Light"/>
              <a:buChar char="●"/>
            </a:pPr>
            <a:r>
              <a:rPr lang="en-US" sz="1700">
                <a:latin typeface="Roboto Condensed Light"/>
                <a:ea typeface="Roboto Condensed Light"/>
                <a:cs typeface="Roboto Condensed Light"/>
                <a:sym typeface="Roboto Condensed Light"/>
              </a:rPr>
              <a:t>Model Hồi quy logistic có Độ chính xác là 0,79 và AUC là 0,82.-&gt; ổn nhất </a:t>
            </a:r>
            <a:endParaRPr sz="1700">
              <a:latin typeface="Roboto Condensed Light"/>
              <a:ea typeface="Roboto Condensed Light"/>
              <a:cs typeface="Roboto Condensed Light"/>
              <a:sym typeface="Roboto Condensed Light"/>
            </a:endParaRPr>
          </a:p>
          <a:p>
            <a:pPr indent="-336550" lvl="0" marL="457200" rtl="0" algn="l">
              <a:lnSpc>
                <a:spcPct val="115000"/>
              </a:lnSpc>
              <a:spcBef>
                <a:spcPts val="0"/>
              </a:spcBef>
              <a:spcAft>
                <a:spcPts val="0"/>
              </a:spcAft>
              <a:buClr>
                <a:schemeClr val="dk1"/>
              </a:buClr>
              <a:buSzPts val="1700"/>
              <a:buFont typeface="Roboto Condensed Light"/>
              <a:buChar char="●"/>
            </a:pPr>
            <a:r>
              <a:rPr lang="en-US" sz="1700">
                <a:solidFill>
                  <a:schemeClr val="dk1"/>
                </a:solidFill>
                <a:latin typeface="Roboto Condensed Light"/>
                <a:ea typeface="Roboto Condensed Light"/>
                <a:cs typeface="Roboto Condensed Light"/>
                <a:sym typeface="Roboto Condensed Light"/>
              </a:rPr>
              <a:t>Dựa trên các giá trị P-value cho các biến, PhoneService , InternetServiceDSL , OnlineBackup , Contract , PaperleslsBilling , PaymentMethodElectronic.check ,  Monthlychange , turne 0-1 năm và 1-2 năm có ảnh hưởng đáng kể hơn đến việc dự đoán thời gian ngừng hoạt động .</a:t>
            </a:r>
            <a:endParaRPr sz="1700">
              <a:latin typeface="Roboto Condensed Light"/>
              <a:ea typeface="Roboto Condensed Light"/>
              <a:cs typeface="Roboto Condensed Light"/>
              <a:sym typeface="Roboto Condensed Light"/>
            </a:endParaRPr>
          </a:p>
          <a:p>
            <a:pPr indent="0" lvl="0" marL="457200" rtl="0" algn="l">
              <a:lnSpc>
                <a:spcPct val="115000"/>
              </a:lnSpc>
              <a:spcBef>
                <a:spcPts val="0"/>
              </a:spcBef>
              <a:spcAft>
                <a:spcPts val="0"/>
              </a:spcAft>
              <a:buNone/>
            </a:pPr>
            <a:r>
              <a:t/>
            </a:r>
            <a:endParaRPr sz="1700">
              <a:latin typeface="Roboto Condensed Light"/>
              <a:ea typeface="Roboto Condensed Light"/>
              <a:cs typeface="Roboto Condensed Light"/>
              <a:sym typeface="Roboto Condensed Light"/>
            </a:endParaRPr>
          </a:p>
        </p:txBody>
      </p:sp>
      <p:sp>
        <p:nvSpPr>
          <p:cNvPr id="311" name="Google Shape;311;g11cb33172f5_0_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00bc25f96_0_0"/>
          <p:cNvSpPr txBox="1"/>
          <p:nvPr>
            <p:ph type="ctrTitle"/>
          </p:nvPr>
        </p:nvSpPr>
        <p:spPr>
          <a:xfrm>
            <a:off x="1964850" y="133975"/>
            <a:ext cx="52143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t>Tổng kết</a:t>
            </a:r>
            <a:endParaRPr sz="2700"/>
          </a:p>
        </p:txBody>
      </p:sp>
      <p:sp>
        <p:nvSpPr>
          <p:cNvPr id="317" name="Google Shape;317;g1300bc25f96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g1300bc25f96_0_0"/>
          <p:cNvSpPr/>
          <p:nvPr/>
        </p:nvSpPr>
        <p:spPr>
          <a:xfrm>
            <a:off x="170925" y="1608150"/>
            <a:ext cx="1142400" cy="61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EDA</a:t>
            </a:r>
            <a:endParaRPr b="1" sz="1800"/>
          </a:p>
        </p:txBody>
      </p:sp>
      <p:sp>
        <p:nvSpPr>
          <p:cNvPr id="319" name="Google Shape;319;g1300bc25f96_0_0"/>
          <p:cNvSpPr txBox="1"/>
          <p:nvPr/>
        </p:nvSpPr>
        <p:spPr>
          <a:xfrm>
            <a:off x="2022100" y="828600"/>
            <a:ext cx="6920400" cy="39690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Times New Roman"/>
              <a:buChar char="-"/>
            </a:pPr>
            <a:r>
              <a:rPr lang="en-US" sz="1700">
                <a:solidFill>
                  <a:schemeClr val="dk1"/>
                </a:solidFill>
                <a:latin typeface="Times New Roman"/>
                <a:ea typeface="Times New Roman"/>
                <a:cs typeface="Times New Roman"/>
                <a:sym typeface="Times New Roman"/>
              </a:rPr>
              <a:t> Ràng buộc khách hàng mới bằng hợp đồng từ 1 đến 2 năm.</a:t>
            </a:r>
            <a:endParaRPr sz="17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US" sz="1700">
                <a:solidFill>
                  <a:schemeClr val="dk1"/>
                </a:solidFill>
                <a:latin typeface="Times New Roman"/>
                <a:ea typeface="Times New Roman"/>
                <a:cs typeface="Times New Roman"/>
                <a:sym typeface="Times New Roman"/>
              </a:rPr>
              <a:t> Đẩy mạnh việc thanh toán của khách hàng qua automatic bằng hoàn tiền hoặc khuyến mãi.</a:t>
            </a:r>
            <a:endParaRPr sz="17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US" sz="1700">
                <a:solidFill>
                  <a:schemeClr val="dk1"/>
                </a:solidFill>
                <a:latin typeface="Times New Roman"/>
                <a:ea typeface="Times New Roman"/>
                <a:cs typeface="Times New Roman"/>
                <a:sym typeface="Times New Roman"/>
              </a:rPr>
              <a:t>Cơ sở hạ tầng &amp; trình độ công nghệ của OnlineSecurity, OnlineBackup, StreamingMovies, StreamingTV cần được cải thiện hàng loạt. Cần phân tích nguyên nhân gốc rễ về mặt kỹ thuật vì những yếu tố này đang ảnh hưởng đến tỷ lệ khách hàng sử dụng Internet cao nhất.</a:t>
            </a:r>
            <a:endParaRPr sz="17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US" sz="1700">
                <a:solidFill>
                  <a:schemeClr val="dk1"/>
                </a:solidFill>
                <a:latin typeface="Times New Roman"/>
                <a:ea typeface="Times New Roman"/>
                <a:cs typeface="Times New Roman"/>
                <a:sym typeface="Times New Roman"/>
              </a:rPr>
              <a:t>Khách hàng sử dụng dịch vụ cáp quang (InternetService : fiber optic )có tỷ lệ rời đi (churn : yes ) cao hơn khách hàng DSL (cáp đồng). Công nghệ và cơ sở hạ tầng của dịch vụ cáp quang cần được cải thiện. Đồng thời, xem xét các ưu đãi và giảm giá để thu hút khách hàng mới đăng ký để cải thiện dịch vụ này.</a:t>
            </a:r>
            <a:endParaRPr sz="2000">
              <a:latin typeface="Times New Roman"/>
              <a:ea typeface="Times New Roman"/>
              <a:cs typeface="Times New Roman"/>
              <a:sym typeface="Times New Roman"/>
            </a:endParaRPr>
          </a:p>
        </p:txBody>
      </p:sp>
      <p:sp>
        <p:nvSpPr>
          <p:cNvPr id="320" name="Google Shape;320;g1300bc25f96_0_0"/>
          <p:cNvSpPr/>
          <p:nvPr/>
        </p:nvSpPr>
        <p:spPr>
          <a:xfrm>
            <a:off x="222859" y="2745475"/>
            <a:ext cx="1142400" cy="61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MODEL</a:t>
            </a:r>
            <a:endParaRPr b="1" sz="1700"/>
          </a:p>
        </p:txBody>
      </p:sp>
      <p:sp>
        <p:nvSpPr>
          <p:cNvPr id="321" name="Google Shape;321;g1300bc25f96_0_0"/>
          <p:cNvSpPr/>
          <p:nvPr/>
        </p:nvSpPr>
        <p:spPr>
          <a:xfrm rot="10800000">
            <a:off x="1339363" y="2143575"/>
            <a:ext cx="656700" cy="69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121ada98b61_0_65"/>
          <p:cNvPicPr preferRelativeResize="0"/>
          <p:nvPr/>
        </p:nvPicPr>
        <p:blipFill>
          <a:blip r:embed="rId3">
            <a:alphaModFix/>
          </a:blip>
          <a:stretch>
            <a:fillRect/>
          </a:stretch>
        </p:blipFill>
        <p:spPr>
          <a:xfrm>
            <a:off x="152400" y="152400"/>
            <a:ext cx="8839200" cy="4920801"/>
          </a:xfrm>
          <a:prstGeom prst="rect">
            <a:avLst/>
          </a:prstGeom>
          <a:noFill/>
          <a:ln>
            <a:noFill/>
          </a:ln>
        </p:spPr>
      </p:pic>
      <p:sp>
        <p:nvSpPr>
          <p:cNvPr id="327" name="Google Shape;327;g121ada98b61_0_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18"/>
          <p:cNvPicPr preferRelativeResize="0"/>
          <p:nvPr/>
        </p:nvPicPr>
        <p:blipFill rotWithShape="1">
          <a:blip r:embed="rId3">
            <a:alphaModFix/>
          </a:blip>
          <a:srcRect b="0" l="0" r="0" t="0"/>
          <a:stretch/>
        </p:blipFill>
        <p:spPr>
          <a:xfrm>
            <a:off x="0" y="0"/>
            <a:ext cx="9143998" cy="5143499"/>
          </a:xfrm>
          <a:prstGeom prst="rect">
            <a:avLst/>
          </a:prstGeom>
          <a:noFill/>
          <a:ln>
            <a:noFill/>
          </a:ln>
        </p:spPr>
      </p:pic>
      <p:sp>
        <p:nvSpPr>
          <p:cNvPr id="333" name="Google Shape;33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21ada98b61_5_4"/>
          <p:cNvSpPr txBox="1"/>
          <p:nvPr>
            <p:ph type="ctrTitle"/>
          </p:nvPr>
        </p:nvSpPr>
        <p:spPr>
          <a:xfrm>
            <a:off x="1477050" y="343500"/>
            <a:ext cx="61899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600"/>
              <a:t>GIỚI THIỆU VỀ BÀI TOÁN GIẢI QUYẾT </a:t>
            </a:r>
            <a:endParaRPr sz="2600"/>
          </a:p>
        </p:txBody>
      </p:sp>
      <p:sp>
        <p:nvSpPr>
          <p:cNvPr id="96" name="Google Shape;96;g121ada98b61_5_4"/>
          <p:cNvSpPr txBox="1"/>
          <p:nvPr/>
        </p:nvSpPr>
        <p:spPr>
          <a:xfrm>
            <a:off x="1014475" y="1273500"/>
            <a:ext cx="7543200" cy="3978900"/>
          </a:xfrm>
          <a:prstGeom prst="rect">
            <a:avLst/>
          </a:prstGeom>
          <a:noFill/>
          <a:ln>
            <a:noFill/>
          </a:ln>
        </p:spPr>
        <p:txBody>
          <a:bodyPr anchorCtr="0" anchor="t" bIns="91425" lIns="91425" spcFirstLastPara="1" rIns="91425" wrap="square" tIns="91425">
            <a:spAutoFit/>
          </a:bodyPr>
          <a:lstStyle/>
          <a:p>
            <a:pPr indent="-336550" lvl="0" marL="457200" rtl="0" algn="just">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Bài toán mà nhóm muốn giải quyết là dự đoán hành vi của khách hàng có rời đi hay không, từ đó đưa ra cách giải quyết để giữ chân khách hàng tiềm năng</a:t>
            </a:r>
            <a:endParaRPr sz="1700">
              <a:latin typeface="Times New Roman"/>
              <a:ea typeface="Times New Roman"/>
              <a:cs typeface="Times New Roman"/>
              <a:sym typeface="Times New Roman"/>
            </a:endParaRPr>
          </a:p>
          <a:p>
            <a:pPr indent="-336550" lvl="0" marL="457200" rtl="0" algn="just">
              <a:lnSpc>
                <a:spcPct val="15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Input: Thông tin cá nhân và các dịch vụ mà khách hàng đã sử dụng như : giới tính, tình trạng hôn nhân, kỳ hạn, có hỗ trợ về kỹ thuật mạng hay không, thời gian hợp đồng, chi phí hàng tháng,...</a:t>
            </a:r>
            <a:endParaRPr sz="1700">
              <a:latin typeface="Times New Roman"/>
              <a:ea typeface="Times New Roman"/>
              <a:cs typeface="Times New Roman"/>
              <a:sym typeface="Times New Roman"/>
            </a:endParaRPr>
          </a:p>
          <a:p>
            <a:pPr indent="-336550" lvl="0" marL="457200" rtl="0" algn="just">
              <a:lnSpc>
                <a:spcPct val="15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Output: Sử dụng các thuật toán về machine learning để dự đoán việc khách hàng có rời đi trong tương lai hay không.</a:t>
            </a:r>
            <a:endParaRPr sz="1700">
              <a:latin typeface="Times New Roman"/>
              <a:ea typeface="Times New Roman"/>
              <a:cs typeface="Times New Roman"/>
              <a:sym typeface="Times New Roman"/>
            </a:endParaRPr>
          </a:p>
          <a:p>
            <a:pPr indent="-336550" lvl="0" marL="457200" rtl="0" algn="just">
              <a:lnSpc>
                <a:spcPct val="15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Các vấn đề cần làm rõ: những lý do nào ảnh hưởng tới quyết định rời đi hay ở lại của khách hàng.</a:t>
            </a:r>
            <a:endParaRPr sz="17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700">
              <a:latin typeface="Times New Roman"/>
              <a:ea typeface="Times New Roman"/>
              <a:cs typeface="Times New Roman"/>
              <a:sym typeface="Times New Roman"/>
            </a:endParaRPr>
          </a:p>
        </p:txBody>
      </p:sp>
      <p:sp>
        <p:nvSpPr>
          <p:cNvPr id="97" name="Google Shape;97;g121ada98b61_5_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21ada98b61_0_1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TỔNG QUAN VỀ TẬP DỮ LIỆU</a:t>
            </a:r>
            <a:endParaRPr/>
          </a:p>
        </p:txBody>
      </p:sp>
      <p:sp>
        <p:nvSpPr>
          <p:cNvPr id="103" name="Google Shape;103;g121ada98b61_0_17"/>
          <p:cNvSpPr txBox="1"/>
          <p:nvPr/>
        </p:nvSpPr>
        <p:spPr>
          <a:xfrm>
            <a:off x="520500" y="958550"/>
            <a:ext cx="8398800" cy="1749600"/>
          </a:xfrm>
          <a:prstGeom prst="rect">
            <a:avLst/>
          </a:prstGeom>
          <a:noFill/>
          <a:ln>
            <a:noFill/>
          </a:ln>
        </p:spPr>
        <p:txBody>
          <a:bodyPr anchorCtr="0" anchor="t" bIns="91425" lIns="91425" spcFirstLastPara="1" rIns="91425" wrap="square" tIns="91425">
            <a:spAutoFit/>
          </a:bodyPr>
          <a:lstStyle/>
          <a:p>
            <a:pPr indent="-336550" lvl="0" marL="457200" rtl="0" algn="l">
              <a:lnSpc>
                <a:spcPct val="100000"/>
              </a:lnSpc>
              <a:spcBef>
                <a:spcPts val="1000"/>
              </a:spcBef>
              <a:spcAft>
                <a:spcPts val="0"/>
              </a:spcAft>
              <a:buSzPts val="1700"/>
              <a:buFont typeface="Times New Roman"/>
              <a:buChar char="-"/>
            </a:pPr>
            <a:r>
              <a:rPr lang="en-US" sz="1700">
                <a:latin typeface="Times New Roman"/>
                <a:ea typeface="Times New Roman"/>
                <a:cs typeface="Times New Roman"/>
                <a:sym typeface="Times New Roman"/>
              </a:rPr>
              <a:t>Nguồn dữ liệu: </a:t>
            </a:r>
            <a:r>
              <a:rPr lang="en-US" sz="1700" u="sng">
                <a:solidFill>
                  <a:schemeClr val="hlink"/>
                </a:solidFill>
                <a:latin typeface="Times New Roman"/>
                <a:ea typeface="Times New Roman"/>
                <a:cs typeface="Times New Roman"/>
                <a:sym typeface="Times New Roman"/>
                <a:hlinkClick r:id="rId3"/>
              </a:rPr>
              <a:t>https://www.kaggle.com/datasets/blastchar/telco-customer-churn</a:t>
            </a:r>
            <a:endParaRPr sz="1700">
              <a:latin typeface="Times New Roman"/>
              <a:ea typeface="Times New Roman"/>
              <a:cs typeface="Times New Roman"/>
              <a:sym typeface="Times New Roman"/>
            </a:endParaRPr>
          </a:p>
          <a:p>
            <a:pPr indent="-336550" lvl="0" marL="457200" rtl="0" algn="l">
              <a:lnSpc>
                <a:spcPct val="100000"/>
              </a:lnSpc>
              <a:spcBef>
                <a:spcPts val="1000"/>
              </a:spcBef>
              <a:spcAft>
                <a:spcPts val="0"/>
              </a:spcAft>
              <a:buSzPts val="1700"/>
              <a:buFont typeface="Times New Roman"/>
              <a:buChar char="-"/>
            </a:pPr>
            <a:r>
              <a:rPr lang="en-US" sz="1700">
                <a:latin typeface="Times New Roman"/>
                <a:ea typeface="Times New Roman"/>
                <a:cs typeface="Times New Roman"/>
                <a:sym typeface="Times New Roman"/>
              </a:rPr>
              <a:t>Tập dữ liệu thể hiện các thuộc tính của khách hàng của công ty viễn thông, ảnh hưởng tới quyết định ở lại hay rời dịch vụ được thể hiện ở cột “churn”.</a:t>
            </a:r>
            <a:endParaRPr sz="1700">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pic>
        <p:nvPicPr>
          <p:cNvPr id="104" name="Google Shape;104;g121ada98b61_0_17"/>
          <p:cNvPicPr preferRelativeResize="0"/>
          <p:nvPr/>
        </p:nvPicPr>
        <p:blipFill>
          <a:blip r:embed="rId4">
            <a:alphaModFix/>
          </a:blip>
          <a:stretch>
            <a:fillRect/>
          </a:stretch>
        </p:blipFill>
        <p:spPr>
          <a:xfrm>
            <a:off x="152400" y="2629550"/>
            <a:ext cx="8839201" cy="1834551"/>
          </a:xfrm>
          <a:prstGeom prst="rect">
            <a:avLst/>
          </a:prstGeom>
          <a:noFill/>
          <a:ln>
            <a:noFill/>
          </a:ln>
        </p:spPr>
      </p:pic>
      <p:sp>
        <p:nvSpPr>
          <p:cNvPr id="105" name="Google Shape;105;g121ada98b61_0_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21ada98b61_0_33"/>
          <p:cNvSpPr txBox="1"/>
          <p:nvPr/>
        </p:nvSpPr>
        <p:spPr>
          <a:xfrm>
            <a:off x="97800" y="817425"/>
            <a:ext cx="52143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CustomerID: id của mỗi khách hàng</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Gender: giới tính  ( male, female)</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SeniorCitizen: người cao tuổi(0,1)</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Partner: Có cộng sự hay không ( yes, no)</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Dependents: Có người phụ thuộc hay không ( yes, no)</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PhoneService: có sử dụng dịch vụ điện thoại hay không ( yes, no)</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MultipleLines: có nhiều đường dây hay không ( yes, no, no phone)</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InternetService: nhà cung  cấp dịch vụ điện thoại (DSL, có, không)</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OnlineBackup: dịch vụ sao lưu online ( yes, no, no internet )</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DeviceProtection: dịch vụ bảo vệ thiết bị ( yes, no , no internet)</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TechSupport: hỗ trợ kĩ thuật ( yes, no , no internet)</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StreamingTV: truyền hình trực tuyến ( yes, no, no internet)</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StreamingMovies: xem phim trực tuyến ( yes, no , no internet)</a:t>
            </a:r>
            <a:endParaRPr sz="1500">
              <a:latin typeface="Roboto Condensed Light"/>
              <a:ea typeface="Roboto Condensed Light"/>
              <a:cs typeface="Roboto Condensed Light"/>
              <a:sym typeface="Roboto Condensed Light"/>
            </a:endParaRPr>
          </a:p>
        </p:txBody>
      </p:sp>
      <p:sp>
        <p:nvSpPr>
          <p:cNvPr id="111" name="Google Shape;111;g121ada98b61_0_33"/>
          <p:cNvSpPr txBox="1"/>
          <p:nvPr/>
        </p:nvSpPr>
        <p:spPr>
          <a:xfrm>
            <a:off x="5353750" y="817425"/>
            <a:ext cx="35316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Roboto Condensed Light"/>
              <a:buChar char="-"/>
            </a:pPr>
            <a:r>
              <a:rPr lang="en-US" sz="1500">
                <a:solidFill>
                  <a:schemeClr val="dk1"/>
                </a:solidFill>
                <a:latin typeface="Roboto Condensed Light"/>
                <a:ea typeface="Roboto Condensed Light"/>
                <a:cs typeface="Roboto Condensed Light"/>
                <a:sym typeface="Roboto Condensed Light"/>
              </a:rPr>
              <a:t>TechSupport: hỗ trợ kĩ thuật ( yes, no , no internet)</a:t>
            </a:r>
            <a:endParaRPr sz="1500">
              <a:solidFill>
                <a:schemeClr val="dk1"/>
              </a:solidFill>
              <a:latin typeface="Roboto Condensed Light"/>
              <a:ea typeface="Roboto Condensed Light"/>
              <a:cs typeface="Roboto Condensed Light"/>
              <a:sym typeface="Roboto Condensed Light"/>
            </a:endParaRPr>
          </a:p>
          <a:p>
            <a:pPr indent="-323850" lvl="0" marL="457200" rtl="0" algn="l">
              <a:spcBef>
                <a:spcPts val="0"/>
              </a:spcBef>
              <a:spcAft>
                <a:spcPts val="0"/>
              </a:spcAft>
              <a:buClr>
                <a:schemeClr val="dk1"/>
              </a:buClr>
              <a:buSzPts val="1500"/>
              <a:buFont typeface="Roboto Condensed Light"/>
              <a:buChar char="-"/>
            </a:pPr>
            <a:r>
              <a:rPr lang="en-US" sz="1500">
                <a:solidFill>
                  <a:schemeClr val="dk1"/>
                </a:solidFill>
                <a:latin typeface="Roboto Condensed Light"/>
                <a:ea typeface="Roboto Condensed Light"/>
                <a:cs typeface="Roboto Condensed Light"/>
                <a:sym typeface="Roboto Condensed Light"/>
              </a:rPr>
              <a:t>StreamingTV: truyền hình trực tuyến ( yes, no, no internet)</a:t>
            </a:r>
            <a:endParaRPr sz="1500">
              <a:solidFill>
                <a:schemeClr val="dk1"/>
              </a:solidFill>
              <a:latin typeface="Roboto Condensed Light"/>
              <a:ea typeface="Roboto Condensed Light"/>
              <a:cs typeface="Roboto Condensed Light"/>
              <a:sym typeface="Roboto Condensed Light"/>
            </a:endParaRPr>
          </a:p>
          <a:p>
            <a:pPr indent="-323850" lvl="0" marL="457200" rtl="0" algn="l">
              <a:spcBef>
                <a:spcPts val="0"/>
              </a:spcBef>
              <a:spcAft>
                <a:spcPts val="0"/>
              </a:spcAft>
              <a:buClr>
                <a:schemeClr val="dk1"/>
              </a:buClr>
              <a:buSzPts val="1500"/>
              <a:buFont typeface="Roboto Condensed Light"/>
              <a:buChar char="-"/>
            </a:pPr>
            <a:r>
              <a:rPr lang="en-US" sz="1500">
                <a:solidFill>
                  <a:schemeClr val="dk1"/>
                </a:solidFill>
                <a:latin typeface="Roboto Condensed Light"/>
                <a:ea typeface="Roboto Condensed Light"/>
                <a:cs typeface="Roboto Condensed Light"/>
                <a:sym typeface="Roboto Condensed Light"/>
              </a:rPr>
              <a:t>StreamingMovies: xem phim trực tuyến ( yes, no , no internet)</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PaperlessBilling: thanh toán trực tuyến ( yes, no) </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solidFill>
                  <a:schemeClr val="dk1"/>
                </a:solidFill>
                <a:latin typeface="Roboto Condensed Light"/>
                <a:ea typeface="Roboto Condensed Light"/>
                <a:cs typeface="Roboto Condensed Light"/>
                <a:sym typeface="Roboto Condensed Light"/>
              </a:rPr>
              <a:t>tenure: số tháng ở lại với công ti</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PaymentMethod: phương thức thanh toán</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Monthly Charges: thanh toán hằng tháng</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TotalCharges: tổng thanh toán</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Char char="-"/>
            </a:pPr>
            <a:r>
              <a:rPr lang="en-US" sz="1500">
                <a:latin typeface="Roboto Condensed Light"/>
                <a:ea typeface="Roboto Condensed Light"/>
                <a:cs typeface="Roboto Condensed Light"/>
                <a:sym typeface="Roboto Condensed Light"/>
              </a:rPr>
              <a:t>Churn: quyết định rời đi hay tiếp tục sử dụng dịch vụ ( yes, no)</a:t>
            </a:r>
            <a:endParaRPr sz="1500">
              <a:latin typeface="Roboto Condensed Light"/>
              <a:ea typeface="Roboto Condensed Light"/>
              <a:cs typeface="Roboto Condensed Light"/>
              <a:sym typeface="Roboto Condensed Light"/>
            </a:endParaRPr>
          </a:p>
        </p:txBody>
      </p:sp>
      <p:sp>
        <p:nvSpPr>
          <p:cNvPr id="112" name="Google Shape;112;g121ada98b61_0_33"/>
          <p:cNvSpPr txBox="1"/>
          <p:nvPr>
            <p:ph type="ctrTitle"/>
          </p:nvPr>
        </p:nvSpPr>
        <p:spPr>
          <a:xfrm>
            <a:off x="1964851" y="1572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TỔNG QUAN VỀ TẬP DỮ LIỆU</a:t>
            </a:r>
            <a:endParaRPr/>
          </a:p>
        </p:txBody>
      </p:sp>
      <p:sp>
        <p:nvSpPr>
          <p:cNvPr id="113" name="Google Shape;113;g121ada98b61_0_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21ada98b61_0_92"/>
          <p:cNvSpPr txBox="1"/>
          <p:nvPr>
            <p:ph type="ctrTitle"/>
          </p:nvPr>
        </p:nvSpPr>
        <p:spPr>
          <a:xfrm>
            <a:off x="1964850" y="73275"/>
            <a:ext cx="52143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900"/>
              <a:t>CÁC MÔ HÌNH ÁP DỤNG</a:t>
            </a:r>
            <a:endParaRPr sz="2900"/>
          </a:p>
        </p:txBody>
      </p:sp>
      <p:sp>
        <p:nvSpPr>
          <p:cNvPr id="119" name="Google Shape;119;g121ada98b61_0_92"/>
          <p:cNvSpPr/>
          <p:nvPr/>
        </p:nvSpPr>
        <p:spPr>
          <a:xfrm>
            <a:off x="456975" y="1358475"/>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1 </a:t>
            </a:r>
            <a:endParaRPr>
              <a:latin typeface="Times New Roman"/>
              <a:ea typeface="Times New Roman"/>
              <a:cs typeface="Times New Roman"/>
              <a:sym typeface="Times New Roman"/>
            </a:endParaRPr>
          </a:p>
        </p:txBody>
      </p:sp>
      <p:sp>
        <p:nvSpPr>
          <p:cNvPr id="120" name="Google Shape;120;g121ada98b61_0_92"/>
          <p:cNvSpPr txBox="1"/>
          <p:nvPr>
            <p:ph type="ctrTitle"/>
          </p:nvPr>
        </p:nvSpPr>
        <p:spPr>
          <a:xfrm>
            <a:off x="1308825" y="135847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Random forest</a:t>
            </a:r>
            <a:endParaRPr sz="2100">
              <a:latin typeface="Times New Roman"/>
              <a:ea typeface="Times New Roman"/>
              <a:cs typeface="Times New Roman"/>
              <a:sym typeface="Times New Roman"/>
            </a:endParaRPr>
          </a:p>
        </p:txBody>
      </p:sp>
      <p:sp>
        <p:nvSpPr>
          <p:cNvPr id="121" name="Google Shape;121;g121ada98b61_0_92"/>
          <p:cNvSpPr/>
          <p:nvPr/>
        </p:nvSpPr>
        <p:spPr>
          <a:xfrm>
            <a:off x="456975" y="3231100"/>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3</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22" name="Google Shape;122;g121ada98b61_0_92"/>
          <p:cNvSpPr txBox="1"/>
          <p:nvPr>
            <p:ph type="ctrTitle"/>
          </p:nvPr>
        </p:nvSpPr>
        <p:spPr>
          <a:xfrm>
            <a:off x="1308825" y="3231100"/>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K-NN</a:t>
            </a:r>
            <a:endParaRPr sz="2100">
              <a:latin typeface="Times New Roman"/>
              <a:ea typeface="Times New Roman"/>
              <a:cs typeface="Times New Roman"/>
              <a:sym typeface="Times New Roman"/>
            </a:endParaRPr>
          </a:p>
        </p:txBody>
      </p:sp>
      <p:sp>
        <p:nvSpPr>
          <p:cNvPr id="123" name="Google Shape;123;g121ada98b61_0_92"/>
          <p:cNvSpPr/>
          <p:nvPr/>
        </p:nvSpPr>
        <p:spPr>
          <a:xfrm>
            <a:off x="5002825" y="1358475"/>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24" name="Google Shape;124;g121ada98b61_0_92"/>
          <p:cNvSpPr txBox="1"/>
          <p:nvPr>
            <p:ph type="ctrTitle"/>
          </p:nvPr>
        </p:nvSpPr>
        <p:spPr>
          <a:xfrm>
            <a:off x="5854675" y="1358475"/>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100">
                <a:latin typeface="Times New Roman"/>
                <a:ea typeface="Times New Roman"/>
                <a:cs typeface="Times New Roman"/>
                <a:sym typeface="Times New Roman"/>
              </a:rPr>
              <a:t>Logistic Regression</a:t>
            </a:r>
            <a:endParaRPr sz="2100">
              <a:latin typeface="Times New Roman"/>
              <a:ea typeface="Times New Roman"/>
              <a:cs typeface="Times New Roman"/>
              <a:sym typeface="Times New Roman"/>
            </a:endParaRPr>
          </a:p>
        </p:txBody>
      </p:sp>
      <p:sp>
        <p:nvSpPr>
          <p:cNvPr id="125" name="Google Shape;125;g121ada98b61_0_92"/>
          <p:cNvSpPr/>
          <p:nvPr/>
        </p:nvSpPr>
        <p:spPr>
          <a:xfrm>
            <a:off x="5002825" y="3231100"/>
            <a:ext cx="702900" cy="644400"/>
          </a:xfrm>
          <a:prstGeom prst="star7">
            <a:avLst>
              <a:gd fmla="val 34601" name="adj"/>
              <a:gd fmla="val 102572" name="hf"/>
              <a:gd fmla="val 105210" name="vf"/>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4</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26" name="Google Shape;126;g121ada98b61_0_92"/>
          <p:cNvSpPr txBox="1"/>
          <p:nvPr>
            <p:ph type="ctrTitle"/>
          </p:nvPr>
        </p:nvSpPr>
        <p:spPr>
          <a:xfrm>
            <a:off x="5854675" y="3231100"/>
            <a:ext cx="28857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Decision Tree</a:t>
            </a:r>
            <a:endParaRPr sz="2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2100">
              <a:latin typeface="Times New Roman"/>
              <a:ea typeface="Times New Roman"/>
              <a:cs typeface="Times New Roman"/>
              <a:sym typeface="Times New Roman"/>
            </a:endParaRPr>
          </a:p>
          <a:p>
            <a:pPr indent="0" lvl="0" marL="0" rtl="0" algn="ctr">
              <a:spcBef>
                <a:spcPts val="0"/>
              </a:spcBef>
              <a:spcAft>
                <a:spcPts val="0"/>
              </a:spcAft>
              <a:buNone/>
            </a:pPr>
            <a:r>
              <a:t/>
            </a:r>
            <a:endParaRPr sz="2100">
              <a:latin typeface="Times New Roman"/>
              <a:ea typeface="Times New Roman"/>
              <a:cs typeface="Times New Roman"/>
              <a:sym typeface="Times New Roman"/>
            </a:endParaRPr>
          </a:p>
        </p:txBody>
      </p:sp>
      <p:sp>
        <p:nvSpPr>
          <p:cNvPr id="127" name="Google Shape;127;g121ada98b61_0_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2d3d3e8814_0_16"/>
          <p:cNvSpPr txBox="1"/>
          <p:nvPr>
            <p:ph type="ctrTitle"/>
          </p:nvPr>
        </p:nvSpPr>
        <p:spPr>
          <a:xfrm>
            <a:off x="2082726"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Chia Dữ Liệu Train Test</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a:p>
            <a:pPr indent="0" lvl="0" marL="0" rtl="0" algn="ctr">
              <a:spcBef>
                <a:spcPts val="0"/>
              </a:spcBef>
              <a:spcAft>
                <a:spcPts val="0"/>
              </a:spcAft>
              <a:buNone/>
            </a:pPr>
            <a:r>
              <a:t/>
            </a:r>
            <a:endParaRPr sz="2700">
              <a:latin typeface="Times New Roman"/>
              <a:ea typeface="Times New Roman"/>
              <a:cs typeface="Times New Roman"/>
              <a:sym typeface="Times New Roman"/>
            </a:endParaRPr>
          </a:p>
        </p:txBody>
      </p:sp>
      <p:sp>
        <p:nvSpPr>
          <p:cNvPr id="133" name="Google Shape;133;g12d3d3e8814_0_16"/>
          <p:cNvSpPr/>
          <p:nvPr/>
        </p:nvSpPr>
        <p:spPr>
          <a:xfrm>
            <a:off x="3706925" y="1024900"/>
            <a:ext cx="1965900" cy="12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DATA</a:t>
            </a:r>
            <a:endParaRPr sz="2400"/>
          </a:p>
        </p:txBody>
      </p:sp>
      <p:sp>
        <p:nvSpPr>
          <p:cNvPr id="134" name="Google Shape;134;g12d3d3e8814_0_16"/>
          <p:cNvSpPr/>
          <p:nvPr/>
        </p:nvSpPr>
        <p:spPr>
          <a:xfrm>
            <a:off x="648825" y="3043625"/>
            <a:ext cx="3550800" cy="7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TRAIN : 80%</a:t>
            </a:r>
            <a:endParaRPr sz="2400"/>
          </a:p>
        </p:txBody>
      </p:sp>
      <p:sp>
        <p:nvSpPr>
          <p:cNvPr id="135" name="Google Shape;135;g12d3d3e8814_0_16"/>
          <p:cNvSpPr/>
          <p:nvPr/>
        </p:nvSpPr>
        <p:spPr>
          <a:xfrm>
            <a:off x="5342525" y="2984650"/>
            <a:ext cx="3550800" cy="7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TEST : 20%</a:t>
            </a:r>
            <a:endParaRPr sz="2400"/>
          </a:p>
        </p:txBody>
      </p:sp>
      <p:cxnSp>
        <p:nvCxnSpPr>
          <p:cNvPr id="136" name="Google Shape;136;g12d3d3e8814_0_16"/>
          <p:cNvCxnSpPr>
            <a:stCxn id="134" idx="0"/>
            <a:endCxn id="133" idx="2"/>
          </p:cNvCxnSpPr>
          <p:nvPr/>
        </p:nvCxnSpPr>
        <p:spPr>
          <a:xfrm flipH="1" rot="10800000">
            <a:off x="2424225" y="2315825"/>
            <a:ext cx="2265600" cy="7278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g12d3d3e8814_0_16"/>
          <p:cNvCxnSpPr>
            <a:stCxn id="135" idx="0"/>
            <a:endCxn id="133" idx="2"/>
          </p:cNvCxnSpPr>
          <p:nvPr/>
        </p:nvCxnSpPr>
        <p:spPr>
          <a:xfrm rot="10800000">
            <a:off x="4690025" y="2315950"/>
            <a:ext cx="2427900" cy="6687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g12d3d3e8814_0_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2d3d3e8814_3_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44" name="Google Shape;144;g12d3d3e8814_3_0"/>
          <p:cNvSpPr/>
          <p:nvPr/>
        </p:nvSpPr>
        <p:spPr>
          <a:xfrm>
            <a:off x="6424675" y="2021675"/>
            <a:ext cx="1965900" cy="12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DATA</a:t>
            </a:r>
            <a:endParaRPr sz="2400"/>
          </a:p>
        </p:txBody>
      </p:sp>
      <p:sp>
        <p:nvSpPr>
          <p:cNvPr id="145" name="Google Shape;145;g12d3d3e8814_3_0"/>
          <p:cNvSpPr/>
          <p:nvPr/>
        </p:nvSpPr>
        <p:spPr>
          <a:xfrm>
            <a:off x="458375" y="2281925"/>
            <a:ext cx="3550800" cy="7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Tiền xử lý dữ liệu</a:t>
            </a:r>
            <a:endParaRPr sz="2400"/>
          </a:p>
        </p:txBody>
      </p:sp>
      <p:cxnSp>
        <p:nvCxnSpPr>
          <p:cNvPr id="146" name="Google Shape;146;g12d3d3e8814_3_0"/>
          <p:cNvCxnSpPr>
            <a:stCxn id="145" idx="3"/>
            <a:endCxn id="144" idx="1"/>
          </p:cNvCxnSpPr>
          <p:nvPr/>
        </p:nvCxnSpPr>
        <p:spPr>
          <a:xfrm>
            <a:off x="4009175" y="2667125"/>
            <a:ext cx="2415600" cy="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g12d3d3e8814_3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2d3d3e8814_3_25"/>
          <p:cNvSpPr txBox="1"/>
          <p:nvPr>
            <p:ph type="ctrTitle"/>
          </p:nvPr>
        </p:nvSpPr>
        <p:spPr>
          <a:xfrm>
            <a:off x="1964851" y="568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700"/>
              <a:t>Knn</a:t>
            </a:r>
            <a:endParaRPr sz="2700"/>
          </a:p>
          <a:p>
            <a:pPr indent="0" lvl="0" marL="0" rtl="0" algn="ctr">
              <a:spcBef>
                <a:spcPts val="0"/>
              </a:spcBef>
              <a:spcAft>
                <a:spcPts val="0"/>
              </a:spcAft>
              <a:buClr>
                <a:schemeClr val="dk1"/>
              </a:buClr>
              <a:buSzPts val="1100"/>
              <a:buFont typeface="Arial"/>
              <a:buNone/>
            </a:pPr>
            <a:r>
              <a:t/>
            </a:r>
            <a:endParaRPr sz="2700"/>
          </a:p>
          <a:p>
            <a:pPr indent="0" lvl="0" marL="0" rtl="0" algn="ctr">
              <a:spcBef>
                <a:spcPts val="0"/>
              </a:spcBef>
              <a:spcAft>
                <a:spcPts val="0"/>
              </a:spcAft>
              <a:buNone/>
            </a:pPr>
            <a:r>
              <a:t/>
            </a:r>
            <a:endParaRPr sz="2700"/>
          </a:p>
        </p:txBody>
      </p:sp>
      <p:sp>
        <p:nvSpPr>
          <p:cNvPr id="153" name="Google Shape;153;g12d3d3e8814_3_25"/>
          <p:cNvSpPr txBox="1"/>
          <p:nvPr/>
        </p:nvSpPr>
        <p:spPr>
          <a:xfrm>
            <a:off x="397875" y="602875"/>
            <a:ext cx="37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Condensed Light"/>
                <a:ea typeface="Roboto Condensed Light"/>
                <a:cs typeface="Roboto Condensed Light"/>
                <a:sym typeface="Roboto Condensed Light"/>
              </a:rPr>
              <a:t>Train mô hình bằng phương pháp cross validation</a:t>
            </a:r>
            <a:endParaRPr>
              <a:latin typeface="Roboto Condensed Light"/>
              <a:ea typeface="Roboto Condensed Light"/>
              <a:cs typeface="Roboto Condensed Light"/>
              <a:sym typeface="Roboto Condensed Light"/>
            </a:endParaRPr>
          </a:p>
        </p:txBody>
      </p:sp>
      <p:sp>
        <p:nvSpPr>
          <p:cNvPr id="154" name="Google Shape;154;g12d3d3e8814_3_25"/>
          <p:cNvSpPr txBox="1"/>
          <p:nvPr/>
        </p:nvSpPr>
        <p:spPr>
          <a:xfrm>
            <a:off x="612300" y="1143375"/>
            <a:ext cx="337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Chia tập dữ liệu train thành 7 fold</a:t>
            </a:r>
            <a:endParaRPr>
              <a:latin typeface="Roboto Condensed Light"/>
              <a:ea typeface="Roboto Condensed Light"/>
              <a:cs typeface="Roboto Condensed Light"/>
              <a:sym typeface="Roboto Condensed Light"/>
            </a:endParaRPr>
          </a:p>
        </p:txBody>
      </p:sp>
      <p:sp>
        <p:nvSpPr>
          <p:cNvPr id="155" name="Google Shape;155;g12d3d3e8814_3_25"/>
          <p:cNvSpPr txBox="1"/>
          <p:nvPr/>
        </p:nvSpPr>
        <p:spPr>
          <a:xfrm>
            <a:off x="612300" y="1683875"/>
            <a:ext cx="7919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Huấn luyện mô hình với các k khác nhau từ 1 -&gt; 100 và tạo ma trận lưu kết quả của mỗi k và mỗi fold</a:t>
            </a:r>
            <a:endParaRPr>
              <a:latin typeface="Roboto Condensed Light"/>
              <a:ea typeface="Roboto Condensed Light"/>
              <a:cs typeface="Roboto Condensed Light"/>
              <a:sym typeface="Roboto Condensed Light"/>
            </a:endParaRPr>
          </a:p>
        </p:txBody>
      </p:sp>
      <p:sp>
        <p:nvSpPr>
          <p:cNvPr id="156" name="Google Shape;156;g12d3d3e8814_3_25"/>
          <p:cNvSpPr txBox="1"/>
          <p:nvPr/>
        </p:nvSpPr>
        <p:spPr>
          <a:xfrm>
            <a:off x="612300" y="2286375"/>
            <a:ext cx="639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US">
                <a:latin typeface="Roboto Condensed Light"/>
                <a:ea typeface="Roboto Condensed Light"/>
                <a:cs typeface="Roboto Condensed Light"/>
                <a:sym typeface="Roboto Condensed Light"/>
              </a:rPr>
              <a:t>Đánh giá qua </a:t>
            </a:r>
            <a:r>
              <a:rPr lang="en-US">
                <a:solidFill>
                  <a:schemeClr val="dk1"/>
                </a:solidFill>
                <a:latin typeface="Roboto Condensed Light"/>
                <a:ea typeface="Roboto Condensed Light"/>
                <a:cs typeface="Roboto Condensed Light"/>
                <a:sym typeface="Roboto Condensed Light"/>
              </a:rPr>
              <a:t>Accuracy và AUC</a:t>
            </a:r>
            <a:endParaRPr>
              <a:latin typeface="Roboto Condensed Light"/>
              <a:ea typeface="Roboto Condensed Light"/>
              <a:cs typeface="Roboto Condensed Light"/>
              <a:sym typeface="Roboto Condensed Light"/>
            </a:endParaRPr>
          </a:p>
        </p:txBody>
      </p:sp>
      <p:sp>
        <p:nvSpPr>
          <p:cNvPr id="157" name="Google Shape;157;g12d3d3e8814_3_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